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1"/>
  </p:notesMasterIdLst>
  <p:handoutMasterIdLst>
    <p:handoutMasterId r:id="rId22"/>
  </p:handoutMasterIdLst>
  <p:sldIdLst>
    <p:sldId id="259" r:id="rId2"/>
    <p:sldId id="330" r:id="rId3"/>
    <p:sldId id="334" r:id="rId4"/>
    <p:sldId id="335" r:id="rId5"/>
    <p:sldId id="336" r:id="rId6"/>
    <p:sldId id="337" r:id="rId7"/>
    <p:sldId id="339" r:id="rId8"/>
    <p:sldId id="343" r:id="rId9"/>
    <p:sldId id="338" r:id="rId10"/>
    <p:sldId id="340" r:id="rId11"/>
    <p:sldId id="341" r:id="rId12"/>
    <p:sldId id="342" r:id="rId13"/>
    <p:sldId id="346" r:id="rId14"/>
    <p:sldId id="345" r:id="rId15"/>
    <p:sldId id="347" r:id="rId16"/>
    <p:sldId id="344" r:id="rId17"/>
    <p:sldId id="348" r:id="rId18"/>
    <p:sldId id="329" r:id="rId19"/>
    <p:sldId id="262" r:id="rId20"/>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3BE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8" autoAdjust="0"/>
    <p:restoredTop sz="94660"/>
  </p:normalViewPr>
  <p:slideViewPr>
    <p:cSldViewPr snapToGrid="0">
      <p:cViewPr varScale="1">
        <p:scale>
          <a:sx n="68" d="100"/>
          <a:sy n="68" d="100"/>
        </p:scale>
        <p:origin x="888" y="48"/>
      </p:cViewPr>
      <p:guideLst>
        <p:guide orient="horz" pos="2160"/>
        <p:guide pos="3840"/>
      </p:guideLst>
    </p:cSldViewPr>
  </p:slideViewPr>
  <p:notesTextViewPr>
    <p:cViewPr>
      <p:scale>
        <a:sx n="1" d="1"/>
        <a:sy n="1" d="1"/>
      </p:scale>
      <p:origin x="0" y="0"/>
    </p:cViewPr>
  </p:notesTextViewPr>
  <p:sorterViewPr>
    <p:cViewPr>
      <p:scale>
        <a:sx n="100" d="100"/>
        <a:sy n="100" d="100"/>
      </p:scale>
      <p:origin x="0" y="30"/>
    </p:cViewPr>
  </p:sorterViewPr>
  <p:notesViewPr>
    <p:cSldViewPr snapToGrid="0">
      <p:cViewPr>
        <p:scale>
          <a:sx n="100" d="100"/>
          <a:sy n="100" d="100"/>
        </p:scale>
        <p:origin x="1824" y="-504"/>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518793-CBA9-4BBE-9416-926DA1F00E1F}"/>
              </a:ext>
            </a:extLst>
          </p:cNvPr>
          <p:cNvSpPr>
            <a:spLocks noGrp="1"/>
          </p:cNvSpPr>
          <p:nvPr>
            <p:ph type="hdr" sz="quarter"/>
          </p:nvPr>
        </p:nvSpPr>
        <p:spPr>
          <a:xfrm>
            <a:off x="0" y="0"/>
            <a:ext cx="2944813" cy="49847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CACFACB-5541-4DA0-91C4-C8A083EC76A8}"/>
              </a:ext>
            </a:extLst>
          </p:cNvPr>
          <p:cNvSpPr>
            <a:spLocks noGrp="1"/>
          </p:cNvSpPr>
          <p:nvPr>
            <p:ph type="dt" sz="quarter" idx="1"/>
          </p:nvPr>
        </p:nvSpPr>
        <p:spPr>
          <a:xfrm>
            <a:off x="3851275" y="0"/>
            <a:ext cx="2944813" cy="49847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F116785B-E7F4-4284-9DAF-FE1556389061}" type="datetimeFigureOut">
              <a:rPr lang="en-US"/>
              <a:pPr>
                <a:defRPr/>
              </a:pPr>
              <a:t>5/16/2019</a:t>
            </a:fld>
            <a:endParaRPr lang="en-US" dirty="0"/>
          </a:p>
        </p:txBody>
      </p:sp>
      <p:sp>
        <p:nvSpPr>
          <p:cNvPr id="4" name="Footer Placeholder 3">
            <a:extLst>
              <a:ext uri="{FF2B5EF4-FFF2-40B4-BE49-F238E27FC236}">
                <a16:creationId xmlns:a16="http://schemas.microsoft.com/office/drawing/2014/main" id="{543FFE4F-607C-498C-BF21-100FD07D97A5}"/>
              </a:ext>
            </a:extLst>
          </p:cNvPr>
          <p:cNvSpPr>
            <a:spLocks noGrp="1"/>
          </p:cNvSpPr>
          <p:nvPr>
            <p:ph type="ftr" sz="quarter" idx="2"/>
          </p:nvPr>
        </p:nvSpPr>
        <p:spPr>
          <a:xfrm>
            <a:off x="0" y="9428163"/>
            <a:ext cx="2944813" cy="49847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FA79E60E-75DE-4244-BC09-6AF8D61EDEC8}"/>
              </a:ext>
            </a:extLst>
          </p:cNvPr>
          <p:cNvSpPr>
            <a:spLocks noGrp="1"/>
          </p:cNvSpPr>
          <p:nvPr>
            <p:ph type="sldNum" sz="quarter" idx="3"/>
          </p:nvPr>
        </p:nvSpPr>
        <p:spPr>
          <a:xfrm>
            <a:off x="3851275" y="9428163"/>
            <a:ext cx="2944813" cy="49847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545054E5-C61D-4229-8399-078AEA16285E}" type="slidenum">
              <a:rPr lang="en-US" altLang="en-US"/>
              <a:pPr>
                <a:defRPr/>
              </a:pPr>
              <a:t>‹#›</a:t>
            </a:fld>
            <a:endParaRPr lang="en-US" altLang="en-US"/>
          </a:p>
        </p:txBody>
      </p:sp>
    </p:spTree>
    <p:extLst>
      <p:ext uri="{BB962C8B-B14F-4D97-AF65-F5344CB8AC3E}">
        <p14:creationId xmlns:p14="http://schemas.microsoft.com/office/powerpoint/2010/main" val="3884316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21B7D8-1AA4-4855-A65E-CF5468408D1C}"/>
              </a:ext>
            </a:extLst>
          </p:cNvPr>
          <p:cNvSpPr>
            <a:spLocks noGrp="1"/>
          </p:cNvSpPr>
          <p:nvPr>
            <p:ph type="hdr" sz="quarter"/>
          </p:nvPr>
        </p:nvSpPr>
        <p:spPr>
          <a:xfrm>
            <a:off x="0" y="0"/>
            <a:ext cx="2944813" cy="49847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960FE78-CA77-421D-99B8-CE8EF8A20C59}"/>
              </a:ext>
            </a:extLst>
          </p:cNvPr>
          <p:cNvSpPr>
            <a:spLocks noGrp="1"/>
          </p:cNvSpPr>
          <p:nvPr>
            <p:ph type="dt" idx="1"/>
          </p:nvPr>
        </p:nvSpPr>
        <p:spPr>
          <a:xfrm>
            <a:off x="3851275" y="0"/>
            <a:ext cx="2944813" cy="49847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9BCCF5F8-600D-4D73-80F0-82711C7176CB}" type="datetimeFigureOut">
              <a:rPr lang="en-US"/>
              <a:pPr>
                <a:defRPr/>
              </a:pPr>
              <a:t>5/16/2019</a:t>
            </a:fld>
            <a:endParaRPr lang="en-US" dirty="0"/>
          </a:p>
        </p:txBody>
      </p:sp>
      <p:sp>
        <p:nvSpPr>
          <p:cNvPr id="4" name="Slide Image Placeholder 3">
            <a:extLst>
              <a:ext uri="{FF2B5EF4-FFF2-40B4-BE49-F238E27FC236}">
                <a16:creationId xmlns:a16="http://schemas.microsoft.com/office/drawing/2014/main" id="{CAC7D083-4E94-47C1-99AD-209FB634BF31}"/>
              </a:ext>
            </a:extLst>
          </p:cNvPr>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5F3719FD-EDF7-4EDA-9C34-6FC7F0A7824C}"/>
              </a:ext>
            </a:extLst>
          </p:cNvPr>
          <p:cNvSpPr>
            <a:spLocks noGrp="1"/>
          </p:cNvSpPr>
          <p:nvPr>
            <p:ph type="body" sz="quarter" idx="3"/>
          </p:nvPr>
        </p:nvSpPr>
        <p:spPr>
          <a:xfrm>
            <a:off x="679450" y="4778375"/>
            <a:ext cx="5438775" cy="390842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6A15778-AD6D-41AB-B471-EED5D2E02ECA}"/>
              </a:ext>
            </a:extLst>
          </p:cNvPr>
          <p:cNvSpPr>
            <a:spLocks noGrp="1"/>
          </p:cNvSpPr>
          <p:nvPr>
            <p:ph type="ftr" sz="quarter" idx="4"/>
          </p:nvPr>
        </p:nvSpPr>
        <p:spPr>
          <a:xfrm>
            <a:off x="0" y="9428163"/>
            <a:ext cx="2944813" cy="49847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1886D6A5-6C3A-4A47-94BE-7A151912EC1B}"/>
              </a:ext>
            </a:extLst>
          </p:cNvPr>
          <p:cNvSpPr>
            <a:spLocks noGrp="1"/>
          </p:cNvSpPr>
          <p:nvPr>
            <p:ph type="sldNum" sz="quarter" idx="5"/>
          </p:nvPr>
        </p:nvSpPr>
        <p:spPr>
          <a:xfrm>
            <a:off x="3851275" y="9428163"/>
            <a:ext cx="2944813" cy="49847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75CC50EE-8411-4A46-8E38-4C0EDE1BA3BC}" type="slidenum">
              <a:rPr lang="en-US" altLang="en-US"/>
              <a:pPr>
                <a:defRPr/>
              </a:pPr>
              <a:t>‹#›</a:t>
            </a:fld>
            <a:endParaRPr lang="en-US" altLang="en-US"/>
          </a:p>
        </p:txBody>
      </p:sp>
    </p:spTree>
    <p:extLst>
      <p:ext uri="{BB962C8B-B14F-4D97-AF65-F5344CB8AC3E}">
        <p14:creationId xmlns:p14="http://schemas.microsoft.com/office/powerpoint/2010/main" val="39719350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02EEC4D-1CBC-4B5E-A6ED-3DA33BB6C8F0}" type="slidenum">
              <a:rPr lang="en-US" altLang="en-US" smtClean="0"/>
              <a:pPr/>
              <a:t>1</a:t>
            </a:fld>
            <a:endParaRPr lang="en-US" altLang="en-US"/>
          </a:p>
        </p:txBody>
      </p:sp>
    </p:spTree>
    <p:extLst>
      <p:ext uri="{BB962C8B-B14F-4D97-AF65-F5344CB8AC3E}">
        <p14:creationId xmlns:p14="http://schemas.microsoft.com/office/powerpoint/2010/main" val="430725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10</a:t>
            </a:fld>
            <a:endParaRPr lang="en-US" altLang="en-US"/>
          </a:p>
        </p:txBody>
      </p:sp>
    </p:spTree>
    <p:extLst>
      <p:ext uri="{BB962C8B-B14F-4D97-AF65-F5344CB8AC3E}">
        <p14:creationId xmlns:p14="http://schemas.microsoft.com/office/powerpoint/2010/main" val="2929061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11</a:t>
            </a:fld>
            <a:endParaRPr lang="en-US" altLang="en-US"/>
          </a:p>
        </p:txBody>
      </p:sp>
    </p:spTree>
    <p:extLst>
      <p:ext uri="{BB962C8B-B14F-4D97-AF65-F5344CB8AC3E}">
        <p14:creationId xmlns:p14="http://schemas.microsoft.com/office/powerpoint/2010/main" val="2079301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12</a:t>
            </a:fld>
            <a:endParaRPr lang="en-US" altLang="en-US"/>
          </a:p>
        </p:txBody>
      </p:sp>
    </p:spTree>
    <p:extLst>
      <p:ext uri="{BB962C8B-B14F-4D97-AF65-F5344CB8AC3E}">
        <p14:creationId xmlns:p14="http://schemas.microsoft.com/office/powerpoint/2010/main" val="2087636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13</a:t>
            </a:fld>
            <a:endParaRPr lang="en-US" altLang="en-US"/>
          </a:p>
        </p:txBody>
      </p:sp>
    </p:spTree>
    <p:extLst>
      <p:ext uri="{BB962C8B-B14F-4D97-AF65-F5344CB8AC3E}">
        <p14:creationId xmlns:p14="http://schemas.microsoft.com/office/powerpoint/2010/main" val="2211533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14</a:t>
            </a:fld>
            <a:endParaRPr lang="en-US" altLang="en-US"/>
          </a:p>
        </p:txBody>
      </p:sp>
    </p:spTree>
    <p:extLst>
      <p:ext uri="{BB962C8B-B14F-4D97-AF65-F5344CB8AC3E}">
        <p14:creationId xmlns:p14="http://schemas.microsoft.com/office/powerpoint/2010/main" val="2869078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15</a:t>
            </a:fld>
            <a:endParaRPr lang="en-US" altLang="en-US"/>
          </a:p>
        </p:txBody>
      </p:sp>
    </p:spTree>
    <p:extLst>
      <p:ext uri="{BB962C8B-B14F-4D97-AF65-F5344CB8AC3E}">
        <p14:creationId xmlns:p14="http://schemas.microsoft.com/office/powerpoint/2010/main" val="2824019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16</a:t>
            </a:fld>
            <a:endParaRPr lang="en-US" altLang="en-US"/>
          </a:p>
        </p:txBody>
      </p:sp>
    </p:spTree>
    <p:extLst>
      <p:ext uri="{BB962C8B-B14F-4D97-AF65-F5344CB8AC3E}">
        <p14:creationId xmlns:p14="http://schemas.microsoft.com/office/powerpoint/2010/main" val="1048363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17</a:t>
            </a:fld>
            <a:endParaRPr lang="en-US" altLang="en-US"/>
          </a:p>
        </p:txBody>
      </p:sp>
    </p:spTree>
    <p:extLst>
      <p:ext uri="{BB962C8B-B14F-4D97-AF65-F5344CB8AC3E}">
        <p14:creationId xmlns:p14="http://schemas.microsoft.com/office/powerpoint/2010/main" val="2296029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18</a:t>
            </a:fld>
            <a:endParaRPr lang="en-US" altLang="en-US"/>
          </a:p>
        </p:txBody>
      </p:sp>
    </p:spTree>
    <p:extLst>
      <p:ext uri="{BB962C8B-B14F-4D97-AF65-F5344CB8AC3E}">
        <p14:creationId xmlns:p14="http://schemas.microsoft.com/office/powerpoint/2010/main" val="1038597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7804AB7-A45C-43D3-AC67-A69773279A97}" type="slidenum">
              <a:rPr lang="en-US" altLang="en-US" smtClean="0"/>
              <a:pPr/>
              <a:t>19</a:t>
            </a:fld>
            <a:endParaRPr lang="en-US" altLang="en-US"/>
          </a:p>
        </p:txBody>
      </p:sp>
    </p:spTree>
    <p:extLst>
      <p:ext uri="{BB962C8B-B14F-4D97-AF65-F5344CB8AC3E}">
        <p14:creationId xmlns:p14="http://schemas.microsoft.com/office/powerpoint/2010/main" val="27878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2</a:t>
            </a:fld>
            <a:endParaRPr lang="en-US" altLang="en-US"/>
          </a:p>
        </p:txBody>
      </p:sp>
    </p:spTree>
    <p:extLst>
      <p:ext uri="{BB962C8B-B14F-4D97-AF65-F5344CB8AC3E}">
        <p14:creationId xmlns:p14="http://schemas.microsoft.com/office/powerpoint/2010/main" val="3780737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3</a:t>
            </a:fld>
            <a:endParaRPr lang="en-US" altLang="en-US"/>
          </a:p>
        </p:txBody>
      </p:sp>
    </p:spTree>
    <p:extLst>
      <p:ext uri="{BB962C8B-B14F-4D97-AF65-F5344CB8AC3E}">
        <p14:creationId xmlns:p14="http://schemas.microsoft.com/office/powerpoint/2010/main" val="513824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4</a:t>
            </a:fld>
            <a:endParaRPr lang="en-US" altLang="en-US"/>
          </a:p>
        </p:txBody>
      </p:sp>
    </p:spTree>
    <p:extLst>
      <p:ext uri="{BB962C8B-B14F-4D97-AF65-F5344CB8AC3E}">
        <p14:creationId xmlns:p14="http://schemas.microsoft.com/office/powerpoint/2010/main" val="3587568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5</a:t>
            </a:fld>
            <a:endParaRPr lang="en-US" altLang="en-US"/>
          </a:p>
        </p:txBody>
      </p:sp>
    </p:spTree>
    <p:extLst>
      <p:ext uri="{BB962C8B-B14F-4D97-AF65-F5344CB8AC3E}">
        <p14:creationId xmlns:p14="http://schemas.microsoft.com/office/powerpoint/2010/main" val="354624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6</a:t>
            </a:fld>
            <a:endParaRPr lang="en-US" altLang="en-US"/>
          </a:p>
        </p:txBody>
      </p:sp>
    </p:spTree>
    <p:extLst>
      <p:ext uri="{BB962C8B-B14F-4D97-AF65-F5344CB8AC3E}">
        <p14:creationId xmlns:p14="http://schemas.microsoft.com/office/powerpoint/2010/main" val="2815810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7</a:t>
            </a:fld>
            <a:endParaRPr lang="en-US" altLang="en-US"/>
          </a:p>
        </p:txBody>
      </p:sp>
    </p:spTree>
    <p:extLst>
      <p:ext uri="{BB962C8B-B14F-4D97-AF65-F5344CB8AC3E}">
        <p14:creationId xmlns:p14="http://schemas.microsoft.com/office/powerpoint/2010/main" val="2980652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8</a:t>
            </a:fld>
            <a:endParaRPr lang="en-US" altLang="en-US"/>
          </a:p>
        </p:txBody>
      </p:sp>
    </p:spTree>
    <p:extLst>
      <p:ext uri="{BB962C8B-B14F-4D97-AF65-F5344CB8AC3E}">
        <p14:creationId xmlns:p14="http://schemas.microsoft.com/office/powerpoint/2010/main" val="429436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9</a:t>
            </a:fld>
            <a:endParaRPr lang="en-US" altLang="en-US"/>
          </a:p>
        </p:txBody>
      </p:sp>
    </p:spTree>
    <p:extLst>
      <p:ext uri="{BB962C8B-B14F-4D97-AF65-F5344CB8AC3E}">
        <p14:creationId xmlns:p14="http://schemas.microsoft.com/office/powerpoint/2010/main" val="3638826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1A7735-5D50-41E6-954E-D5913D7E6140}"/>
              </a:ext>
            </a:extLst>
          </p:cNvPr>
          <p:cNvSpPr>
            <a:spLocks noGrp="1"/>
          </p:cNvSpPr>
          <p:nvPr>
            <p:ph type="dt" sz="half" idx="10"/>
          </p:nvPr>
        </p:nvSpPr>
        <p:spPr/>
        <p:txBody>
          <a:bodyPr/>
          <a:lstStyle>
            <a:lvl1pPr>
              <a:defRPr/>
            </a:lvl1pPr>
          </a:lstStyle>
          <a:p>
            <a:pPr>
              <a:defRPr/>
            </a:pPr>
            <a:fld id="{381D2426-978E-4784-9570-852EFF09217D}" type="datetime1">
              <a:rPr lang="en-US"/>
              <a:pPr>
                <a:defRPr/>
              </a:pPr>
              <a:t>5/16/2019</a:t>
            </a:fld>
            <a:endParaRPr lang="en-US" dirty="0"/>
          </a:p>
        </p:txBody>
      </p:sp>
      <p:sp>
        <p:nvSpPr>
          <p:cNvPr id="5" name="Footer Placeholder 4">
            <a:extLst>
              <a:ext uri="{FF2B5EF4-FFF2-40B4-BE49-F238E27FC236}">
                <a16:creationId xmlns:a16="http://schemas.microsoft.com/office/drawing/2014/main" id="{68E6D26D-7D3D-4CE6-B5B9-E328E2A1F4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2DC01C-1B7E-4746-AFE7-7A85CA1B2C27}"/>
              </a:ext>
            </a:extLst>
          </p:cNvPr>
          <p:cNvSpPr>
            <a:spLocks noGrp="1"/>
          </p:cNvSpPr>
          <p:nvPr>
            <p:ph type="sldNum" sz="quarter" idx="12"/>
          </p:nvPr>
        </p:nvSpPr>
        <p:spPr/>
        <p:txBody>
          <a:bodyPr/>
          <a:lstStyle>
            <a:lvl1pPr>
              <a:defRPr/>
            </a:lvl1pPr>
          </a:lstStyle>
          <a:p>
            <a:pPr>
              <a:defRPr/>
            </a:pPr>
            <a:fld id="{F448D72F-31F3-4CE1-894A-E5DD7C4180B5}" type="slidenum">
              <a:rPr lang="en-US" altLang="en-US"/>
              <a:pPr>
                <a:defRPr/>
              </a:pPr>
              <a:t>‹#›</a:t>
            </a:fld>
            <a:endParaRPr lang="en-US" altLang="en-US"/>
          </a:p>
        </p:txBody>
      </p:sp>
    </p:spTree>
    <p:extLst>
      <p:ext uri="{BB962C8B-B14F-4D97-AF65-F5344CB8AC3E}">
        <p14:creationId xmlns:p14="http://schemas.microsoft.com/office/powerpoint/2010/main" val="71086084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en-GB"/>
          </a:p>
        </p:txBody>
      </p:sp>
      <p:sp>
        <p:nvSpPr>
          <p:cNvPr id="3" name="Vertical Text Placeholder 2">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1A7735-5D50-41E6-954E-D5913D7E6140}"/>
              </a:ext>
            </a:extLst>
          </p:cNvPr>
          <p:cNvSpPr>
            <a:spLocks noGrp="1"/>
          </p:cNvSpPr>
          <p:nvPr>
            <p:ph type="dt" sz="half" idx="10"/>
          </p:nvPr>
        </p:nvSpPr>
        <p:spPr/>
        <p:txBody>
          <a:bodyPr/>
          <a:lstStyle>
            <a:lvl1pPr>
              <a:defRPr/>
            </a:lvl1pPr>
          </a:lstStyle>
          <a:p>
            <a:pPr>
              <a:defRPr/>
            </a:pPr>
            <a:fld id="{6F53A27F-DA46-4466-B711-FC7F423F3F05}" type="datetime1">
              <a:rPr lang="en-US"/>
              <a:pPr>
                <a:defRPr/>
              </a:pPr>
              <a:t>5/16/2019</a:t>
            </a:fld>
            <a:endParaRPr lang="en-US" dirty="0"/>
          </a:p>
        </p:txBody>
      </p:sp>
      <p:sp>
        <p:nvSpPr>
          <p:cNvPr id="5" name="Footer Placeholder 4">
            <a:extLst>
              <a:ext uri="{FF2B5EF4-FFF2-40B4-BE49-F238E27FC236}">
                <a16:creationId xmlns:a16="http://schemas.microsoft.com/office/drawing/2014/main" id="{68E6D26D-7D3D-4CE6-B5B9-E328E2A1F4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2DC01C-1B7E-4746-AFE7-7A85CA1B2C27}"/>
              </a:ext>
            </a:extLst>
          </p:cNvPr>
          <p:cNvSpPr>
            <a:spLocks noGrp="1"/>
          </p:cNvSpPr>
          <p:nvPr>
            <p:ph type="sldNum" sz="quarter" idx="12"/>
          </p:nvPr>
        </p:nvSpPr>
        <p:spPr/>
        <p:txBody>
          <a:bodyPr/>
          <a:lstStyle>
            <a:lvl1pPr>
              <a:defRPr/>
            </a:lvl1pPr>
          </a:lstStyle>
          <a:p>
            <a:pPr>
              <a:defRPr/>
            </a:pPr>
            <a:fld id="{5921A42D-D618-4122-9FF7-AC198C8F1407}" type="slidenum">
              <a:rPr lang="en-US" altLang="en-US"/>
              <a:pPr>
                <a:defRPr/>
              </a:pPr>
              <a:t>‹#›</a:t>
            </a:fld>
            <a:endParaRPr lang="en-US" altLang="en-US"/>
          </a:p>
        </p:txBody>
      </p:sp>
    </p:spTree>
    <p:extLst>
      <p:ext uri="{BB962C8B-B14F-4D97-AF65-F5344CB8AC3E}">
        <p14:creationId xmlns:p14="http://schemas.microsoft.com/office/powerpoint/2010/main" val="90791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1A7735-5D50-41E6-954E-D5913D7E6140}"/>
              </a:ext>
            </a:extLst>
          </p:cNvPr>
          <p:cNvSpPr>
            <a:spLocks noGrp="1"/>
          </p:cNvSpPr>
          <p:nvPr>
            <p:ph type="dt" sz="half" idx="10"/>
          </p:nvPr>
        </p:nvSpPr>
        <p:spPr/>
        <p:txBody>
          <a:bodyPr/>
          <a:lstStyle>
            <a:lvl1pPr>
              <a:defRPr/>
            </a:lvl1pPr>
          </a:lstStyle>
          <a:p>
            <a:pPr>
              <a:defRPr/>
            </a:pPr>
            <a:fld id="{1FC0A188-64AF-4221-863C-B6D965EBDC9D}" type="datetime1">
              <a:rPr lang="en-US"/>
              <a:pPr>
                <a:defRPr/>
              </a:pPr>
              <a:t>5/16/2019</a:t>
            </a:fld>
            <a:endParaRPr lang="en-US" dirty="0"/>
          </a:p>
        </p:txBody>
      </p:sp>
      <p:sp>
        <p:nvSpPr>
          <p:cNvPr id="5" name="Footer Placeholder 4">
            <a:extLst>
              <a:ext uri="{FF2B5EF4-FFF2-40B4-BE49-F238E27FC236}">
                <a16:creationId xmlns:a16="http://schemas.microsoft.com/office/drawing/2014/main" id="{68E6D26D-7D3D-4CE6-B5B9-E328E2A1F4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2DC01C-1B7E-4746-AFE7-7A85CA1B2C27}"/>
              </a:ext>
            </a:extLst>
          </p:cNvPr>
          <p:cNvSpPr>
            <a:spLocks noGrp="1"/>
          </p:cNvSpPr>
          <p:nvPr>
            <p:ph type="sldNum" sz="quarter" idx="12"/>
          </p:nvPr>
        </p:nvSpPr>
        <p:spPr/>
        <p:txBody>
          <a:bodyPr/>
          <a:lstStyle>
            <a:lvl1pPr>
              <a:defRPr/>
            </a:lvl1pPr>
          </a:lstStyle>
          <a:p>
            <a:pPr>
              <a:defRPr/>
            </a:pPr>
            <a:fld id="{02CE58BF-E7EB-4804-9E4A-D23AC6913600}" type="slidenum">
              <a:rPr lang="en-US" altLang="en-US"/>
              <a:pPr>
                <a:defRPr/>
              </a:pPr>
              <a:t>‹#›</a:t>
            </a:fld>
            <a:endParaRPr lang="en-US" altLang="en-US"/>
          </a:p>
        </p:txBody>
      </p:sp>
    </p:spTree>
    <p:extLst>
      <p:ext uri="{BB962C8B-B14F-4D97-AF65-F5344CB8AC3E}">
        <p14:creationId xmlns:p14="http://schemas.microsoft.com/office/powerpoint/2010/main" val="3145665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6400" y="269875"/>
            <a:ext cx="114776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191625" y="6529388"/>
            <a:ext cx="5111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779000" y="6523038"/>
            <a:ext cx="82391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668000" y="6538913"/>
            <a:ext cx="10906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7698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978E565-8403-43C0-965D-291BF6512D3B}"/>
              </a:ext>
            </a:extLst>
          </p:cNvPr>
          <p:cNvSpPr txBox="1">
            <a:spLocks/>
          </p:cNvSpPr>
          <p:nvPr userDrawn="1"/>
        </p:nvSpPr>
        <p:spPr>
          <a:xfrm>
            <a:off x="10034588" y="6630988"/>
            <a:ext cx="2151062" cy="25717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imes" panose="0202060306040502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sz="1200" dirty="0">
                <a:solidFill>
                  <a:schemeClr val="bg1"/>
                </a:solidFill>
                <a:latin typeface="Arial" panose="020B0604020202020204" pitchFamily="34" charset="0"/>
                <a:cs typeface="Arial" panose="020B0604020202020204" pitchFamily="34" charset="0"/>
              </a:rPr>
              <a:t>www .t4dlaos.org</a:t>
            </a:r>
          </a:p>
        </p:txBody>
      </p:sp>
      <p:sp>
        <p:nvSpPr>
          <p:cNvPr id="2" name="Title 1"/>
          <p:cNvSpPr>
            <a:spLocks noGrp="1"/>
          </p:cNvSpPr>
          <p:nvPr>
            <p:ph type="ctrTitle"/>
          </p:nvPr>
        </p:nvSpPr>
        <p:spPr>
          <a:xfrm>
            <a:off x="1524000" y="871846"/>
            <a:ext cx="9144000" cy="852487"/>
          </a:xfrm>
        </p:spPr>
        <p:txBody>
          <a:bodyPr anchor="b">
            <a:normAutofit/>
          </a:bodyPr>
          <a:lstStyle>
            <a:lvl1pPr algn="l">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31434" y="1724333"/>
            <a:ext cx="9144000" cy="528931"/>
          </a:xfrm>
        </p:spPr>
        <p:txBody>
          <a:bodyPr>
            <a:normAutofit/>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2"/>
          <p:cNvSpPr>
            <a:spLocks noGrp="1"/>
          </p:cNvSpPr>
          <p:nvPr>
            <p:ph idx="13"/>
          </p:nvPr>
        </p:nvSpPr>
        <p:spPr>
          <a:xfrm>
            <a:off x="1531434" y="2253263"/>
            <a:ext cx="9140283" cy="3923699"/>
          </a:xfrm>
          <a:prstGeom prst="rect">
            <a:avLst/>
          </a:prstGeom>
        </p:spPr>
        <p:txBody>
          <a:bodyPr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CF4F2E62-44AF-414F-A0B5-C6FC79E24E3B}"/>
              </a:ext>
            </a:extLst>
          </p:cNvPr>
          <p:cNvSpPr>
            <a:spLocks noGrp="1"/>
          </p:cNvSpPr>
          <p:nvPr>
            <p:ph type="dt" sz="half" idx="14"/>
          </p:nvPr>
        </p:nvSpPr>
        <p:spPr/>
        <p:txBody>
          <a:bodyPr/>
          <a:lstStyle>
            <a:lvl1pPr>
              <a:defRPr/>
            </a:lvl1pPr>
          </a:lstStyle>
          <a:p>
            <a:pPr>
              <a:defRPr/>
            </a:pPr>
            <a:fld id="{AE24DA68-E452-4E4F-9F1E-DEDDA60E1F18}" type="datetime1">
              <a:rPr lang="en-US"/>
              <a:pPr>
                <a:defRPr/>
              </a:pPr>
              <a:t>5/16/2019</a:t>
            </a:fld>
            <a:endParaRPr lang="en-US" dirty="0"/>
          </a:p>
        </p:txBody>
      </p:sp>
      <p:sp>
        <p:nvSpPr>
          <p:cNvPr id="7" name="Footer Placeholder 4">
            <a:extLst>
              <a:ext uri="{FF2B5EF4-FFF2-40B4-BE49-F238E27FC236}">
                <a16:creationId xmlns:a16="http://schemas.microsoft.com/office/drawing/2014/main" id="{324A9DDC-F195-44C6-880E-E80FBCC298A4}"/>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278DBCEB-F354-43C7-AB8E-CE748B3DBC32}"/>
              </a:ext>
            </a:extLst>
          </p:cNvPr>
          <p:cNvSpPr>
            <a:spLocks noGrp="1"/>
          </p:cNvSpPr>
          <p:nvPr>
            <p:ph type="sldNum" sz="quarter" idx="16"/>
          </p:nvPr>
        </p:nvSpPr>
        <p:spPr/>
        <p:txBody>
          <a:bodyPr/>
          <a:lstStyle>
            <a:lvl1pPr>
              <a:defRPr/>
            </a:lvl1pPr>
          </a:lstStyle>
          <a:p>
            <a:pPr>
              <a:defRPr/>
            </a:pPr>
            <a:fld id="{2A671F0B-FB07-4096-BB33-23DE971A56B4}" type="slidenum">
              <a:rPr lang="en-US" altLang="en-US"/>
              <a:pPr>
                <a:defRPr/>
              </a:pPr>
              <a:t>‹#›</a:t>
            </a:fld>
            <a:endParaRPr lang="en-US" altLang="en-US"/>
          </a:p>
        </p:txBody>
      </p:sp>
    </p:spTree>
    <p:extLst>
      <p:ext uri="{BB962C8B-B14F-4D97-AF65-F5344CB8AC3E}">
        <p14:creationId xmlns:p14="http://schemas.microsoft.com/office/powerpoint/2010/main" val="415774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en-GB"/>
          </a:p>
        </p:txBody>
      </p:sp>
      <p:sp>
        <p:nvSpPr>
          <p:cNvPr id="3" name="Content Placeholder 2">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1A7735-5D50-41E6-954E-D5913D7E6140}"/>
              </a:ext>
            </a:extLst>
          </p:cNvPr>
          <p:cNvSpPr>
            <a:spLocks noGrp="1"/>
          </p:cNvSpPr>
          <p:nvPr>
            <p:ph type="dt" sz="half" idx="10"/>
          </p:nvPr>
        </p:nvSpPr>
        <p:spPr/>
        <p:txBody>
          <a:bodyPr/>
          <a:lstStyle>
            <a:lvl1pPr>
              <a:defRPr/>
            </a:lvl1pPr>
          </a:lstStyle>
          <a:p>
            <a:pPr>
              <a:defRPr/>
            </a:pPr>
            <a:fld id="{D0C41CD9-DBC7-452A-B152-B3DF38A0A787}" type="datetime1">
              <a:rPr lang="en-US"/>
              <a:pPr>
                <a:defRPr/>
              </a:pPr>
              <a:t>5/16/2019</a:t>
            </a:fld>
            <a:endParaRPr lang="en-US" dirty="0"/>
          </a:p>
        </p:txBody>
      </p:sp>
      <p:sp>
        <p:nvSpPr>
          <p:cNvPr id="5" name="Footer Placeholder 4">
            <a:extLst>
              <a:ext uri="{FF2B5EF4-FFF2-40B4-BE49-F238E27FC236}">
                <a16:creationId xmlns:a16="http://schemas.microsoft.com/office/drawing/2014/main" id="{68E6D26D-7D3D-4CE6-B5B9-E328E2A1F4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2DC01C-1B7E-4746-AFE7-7A85CA1B2C27}"/>
              </a:ext>
            </a:extLst>
          </p:cNvPr>
          <p:cNvSpPr>
            <a:spLocks noGrp="1"/>
          </p:cNvSpPr>
          <p:nvPr>
            <p:ph type="sldNum" sz="quarter" idx="12"/>
          </p:nvPr>
        </p:nvSpPr>
        <p:spPr/>
        <p:txBody>
          <a:bodyPr/>
          <a:lstStyle>
            <a:lvl1pPr>
              <a:defRPr/>
            </a:lvl1pPr>
          </a:lstStyle>
          <a:p>
            <a:pPr>
              <a:defRPr/>
            </a:pPr>
            <a:fld id="{1E6D44D2-4764-4040-8320-560560F27581}" type="slidenum">
              <a:rPr lang="en-US" altLang="en-US"/>
              <a:pPr>
                <a:defRPr/>
              </a:pPr>
              <a:t>‹#›</a:t>
            </a:fld>
            <a:endParaRPr lang="en-US" altLang="en-US"/>
          </a:p>
        </p:txBody>
      </p:sp>
    </p:spTree>
    <p:extLst>
      <p:ext uri="{BB962C8B-B14F-4D97-AF65-F5344CB8AC3E}">
        <p14:creationId xmlns:p14="http://schemas.microsoft.com/office/powerpoint/2010/main" val="8092458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1A7735-5D50-41E6-954E-D5913D7E6140}"/>
              </a:ext>
            </a:extLst>
          </p:cNvPr>
          <p:cNvSpPr>
            <a:spLocks noGrp="1"/>
          </p:cNvSpPr>
          <p:nvPr>
            <p:ph type="dt" sz="half" idx="10"/>
          </p:nvPr>
        </p:nvSpPr>
        <p:spPr/>
        <p:txBody>
          <a:bodyPr/>
          <a:lstStyle>
            <a:lvl1pPr>
              <a:defRPr/>
            </a:lvl1pPr>
          </a:lstStyle>
          <a:p>
            <a:pPr>
              <a:defRPr/>
            </a:pPr>
            <a:fld id="{54CD1278-CD53-47AF-8EED-70E038E1E71A}" type="datetime1">
              <a:rPr lang="en-US"/>
              <a:pPr>
                <a:defRPr/>
              </a:pPr>
              <a:t>5/16/2019</a:t>
            </a:fld>
            <a:endParaRPr lang="en-US" dirty="0"/>
          </a:p>
        </p:txBody>
      </p:sp>
      <p:sp>
        <p:nvSpPr>
          <p:cNvPr id="5" name="Footer Placeholder 4">
            <a:extLst>
              <a:ext uri="{FF2B5EF4-FFF2-40B4-BE49-F238E27FC236}">
                <a16:creationId xmlns:a16="http://schemas.microsoft.com/office/drawing/2014/main" id="{68E6D26D-7D3D-4CE6-B5B9-E328E2A1F4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2DC01C-1B7E-4746-AFE7-7A85CA1B2C27}"/>
              </a:ext>
            </a:extLst>
          </p:cNvPr>
          <p:cNvSpPr>
            <a:spLocks noGrp="1"/>
          </p:cNvSpPr>
          <p:nvPr>
            <p:ph type="sldNum" sz="quarter" idx="12"/>
          </p:nvPr>
        </p:nvSpPr>
        <p:spPr/>
        <p:txBody>
          <a:bodyPr/>
          <a:lstStyle>
            <a:lvl1pPr>
              <a:defRPr/>
            </a:lvl1pPr>
          </a:lstStyle>
          <a:p>
            <a:pPr>
              <a:defRPr/>
            </a:pPr>
            <a:fld id="{C936C8A1-B500-4ECF-8984-8E9218545336}" type="slidenum">
              <a:rPr lang="en-US" altLang="en-US"/>
              <a:pPr>
                <a:defRPr/>
              </a:pPr>
              <a:t>‹#›</a:t>
            </a:fld>
            <a:endParaRPr lang="en-US" altLang="en-US"/>
          </a:p>
        </p:txBody>
      </p:sp>
    </p:spTree>
    <p:extLst>
      <p:ext uri="{BB962C8B-B14F-4D97-AF65-F5344CB8AC3E}">
        <p14:creationId xmlns:p14="http://schemas.microsoft.com/office/powerpoint/2010/main" val="427560045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en-GB"/>
          </a:p>
        </p:txBody>
      </p:sp>
      <p:sp>
        <p:nvSpPr>
          <p:cNvPr id="3" name="Content Placeholder 2">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0D1A7735-5D50-41E6-954E-D5913D7E6140}"/>
              </a:ext>
            </a:extLst>
          </p:cNvPr>
          <p:cNvSpPr>
            <a:spLocks noGrp="1"/>
          </p:cNvSpPr>
          <p:nvPr>
            <p:ph type="dt" sz="half" idx="10"/>
          </p:nvPr>
        </p:nvSpPr>
        <p:spPr/>
        <p:txBody>
          <a:bodyPr/>
          <a:lstStyle>
            <a:lvl1pPr>
              <a:defRPr/>
            </a:lvl1pPr>
          </a:lstStyle>
          <a:p>
            <a:pPr>
              <a:defRPr/>
            </a:pPr>
            <a:fld id="{B404D657-F71B-4998-88BE-19C0D31B0F1F}" type="datetime1">
              <a:rPr lang="en-US"/>
              <a:pPr>
                <a:defRPr/>
              </a:pPr>
              <a:t>5/16/2019</a:t>
            </a:fld>
            <a:endParaRPr lang="en-US" dirty="0"/>
          </a:p>
        </p:txBody>
      </p:sp>
      <p:sp>
        <p:nvSpPr>
          <p:cNvPr id="6" name="Footer Placeholder 4">
            <a:extLst>
              <a:ext uri="{FF2B5EF4-FFF2-40B4-BE49-F238E27FC236}">
                <a16:creationId xmlns:a16="http://schemas.microsoft.com/office/drawing/2014/main" id="{68E6D26D-7D3D-4CE6-B5B9-E328E2A1F4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62DC01C-1B7E-4746-AFE7-7A85CA1B2C27}"/>
              </a:ext>
            </a:extLst>
          </p:cNvPr>
          <p:cNvSpPr>
            <a:spLocks noGrp="1"/>
          </p:cNvSpPr>
          <p:nvPr>
            <p:ph type="sldNum" sz="quarter" idx="12"/>
          </p:nvPr>
        </p:nvSpPr>
        <p:spPr/>
        <p:txBody>
          <a:bodyPr/>
          <a:lstStyle>
            <a:lvl1pPr>
              <a:defRPr/>
            </a:lvl1pPr>
          </a:lstStyle>
          <a:p>
            <a:pPr>
              <a:defRPr/>
            </a:pPr>
            <a:fld id="{D4BED9E8-DD05-4854-94CB-B0171A2A30CE}" type="slidenum">
              <a:rPr lang="en-US" altLang="en-US"/>
              <a:pPr>
                <a:defRPr/>
              </a:pPr>
              <a:t>‹#›</a:t>
            </a:fld>
            <a:endParaRPr lang="en-US" altLang="en-US"/>
          </a:p>
        </p:txBody>
      </p:sp>
    </p:spTree>
    <p:extLst>
      <p:ext uri="{BB962C8B-B14F-4D97-AF65-F5344CB8AC3E}">
        <p14:creationId xmlns:p14="http://schemas.microsoft.com/office/powerpoint/2010/main" val="118052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0D1A7735-5D50-41E6-954E-D5913D7E6140}"/>
              </a:ext>
            </a:extLst>
          </p:cNvPr>
          <p:cNvSpPr>
            <a:spLocks noGrp="1"/>
          </p:cNvSpPr>
          <p:nvPr>
            <p:ph type="dt" sz="half" idx="10"/>
          </p:nvPr>
        </p:nvSpPr>
        <p:spPr/>
        <p:txBody>
          <a:bodyPr/>
          <a:lstStyle>
            <a:lvl1pPr>
              <a:defRPr/>
            </a:lvl1pPr>
          </a:lstStyle>
          <a:p>
            <a:pPr>
              <a:defRPr/>
            </a:pPr>
            <a:fld id="{316DFA0E-CAE9-4520-AAFB-F02015EEA2DB}" type="datetime1">
              <a:rPr lang="en-US"/>
              <a:pPr>
                <a:defRPr/>
              </a:pPr>
              <a:t>5/16/2019</a:t>
            </a:fld>
            <a:endParaRPr lang="en-US" dirty="0"/>
          </a:p>
        </p:txBody>
      </p:sp>
      <p:sp>
        <p:nvSpPr>
          <p:cNvPr id="8" name="Footer Placeholder 4">
            <a:extLst>
              <a:ext uri="{FF2B5EF4-FFF2-40B4-BE49-F238E27FC236}">
                <a16:creationId xmlns:a16="http://schemas.microsoft.com/office/drawing/2014/main" id="{68E6D26D-7D3D-4CE6-B5B9-E328E2A1F43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62DC01C-1B7E-4746-AFE7-7A85CA1B2C27}"/>
              </a:ext>
            </a:extLst>
          </p:cNvPr>
          <p:cNvSpPr>
            <a:spLocks noGrp="1"/>
          </p:cNvSpPr>
          <p:nvPr>
            <p:ph type="sldNum" sz="quarter" idx="12"/>
          </p:nvPr>
        </p:nvSpPr>
        <p:spPr/>
        <p:txBody>
          <a:bodyPr/>
          <a:lstStyle>
            <a:lvl1pPr>
              <a:defRPr/>
            </a:lvl1pPr>
          </a:lstStyle>
          <a:p>
            <a:pPr>
              <a:defRPr/>
            </a:pPr>
            <a:fld id="{854070CA-3C0C-4783-BE95-296F092C71D7}" type="slidenum">
              <a:rPr lang="en-US" altLang="en-US"/>
              <a:pPr>
                <a:defRPr/>
              </a:pPr>
              <a:t>‹#›</a:t>
            </a:fld>
            <a:endParaRPr lang="en-US" altLang="en-US"/>
          </a:p>
        </p:txBody>
      </p:sp>
    </p:spTree>
    <p:extLst>
      <p:ext uri="{BB962C8B-B14F-4D97-AF65-F5344CB8AC3E}">
        <p14:creationId xmlns:p14="http://schemas.microsoft.com/office/powerpoint/2010/main" val="134409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D1A7735-5D50-41E6-954E-D5913D7E6140}"/>
              </a:ext>
            </a:extLst>
          </p:cNvPr>
          <p:cNvSpPr>
            <a:spLocks noGrp="1"/>
          </p:cNvSpPr>
          <p:nvPr>
            <p:ph type="dt" sz="half" idx="10"/>
          </p:nvPr>
        </p:nvSpPr>
        <p:spPr/>
        <p:txBody>
          <a:bodyPr/>
          <a:lstStyle>
            <a:lvl1pPr>
              <a:defRPr/>
            </a:lvl1pPr>
          </a:lstStyle>
          <a:p>
            <a:pPr>
              <a:defRPr/>
            </a:pPr>
            <a:fld id="{FF6CD128-E426-4A61-8A5F-EB369B60E068}" type="datetime1">
              <a:rPr lang="en-US"/>
              <a:pPr>
                <a:defRPr/>
              </a:pPr>
              <a:t>5/16/2019</a:t>
            </a:fld>
            <a:endParaRPr lang="en-US" dirty="0"/>
          </a:p>
        </p:txBody>
      </p:sp>
      <p:sp>
        <p:nvSpPr>
          <p:cNvPr id="4" name="Footer Placeholder 4">
            <a:extLst>
              <a:ext uri="{FF2B5EF4-FFF2-40B4-BE49-F238E27FC236}">
                <a16:creationId xmlns:a16="http://schemas.microsoft.com/office/drawing/2014/main" id="{68E6D26D-7D3D-4CE6-B5B9-E328E2A1F43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2DC01C-1B7E-4746-AFE7-7A85CA1B2C27}"/>
              </a:ext>
            </a:extLst>
          </p:cNvPr>
          <p:cNvSpPr>
            <a:spLocks noGrp="1"/>
          </p:cNvSpPr>
          <p:nvPr>
            <p:ph type="sldNum" sz="quarter" idx="12"/>
          </p:nvPr>
        </p:nvSpPr>
        <p:spPr/>
        <p:txBody>
          <a:bodyPr/>
          <a:lstStyle>
            <a:lvl1pPr>
              <a:defRPr/>
            </a:lvl1pPr>
          </a:lstStyle>
          <a:p>
            <a:pPr>
              <a:defRPr/>
            </a:pPr>
            <a:fld id="{DCBB6F75-7DE6-4094-8DF3-6666453C63FC}" type="slidenum">
              <a:rPr lang="en-US" altLang="en-US"/>
              <a:pPr>
                <a:defRPr/>
              </a:pPr>
              <a:t>‹#›</a:t>
            </a:fld>
            <a:endParaRPr lang="en-US" altLang="en-US"/>
          </a:p>
        </p:txBody>
      </p:sp>
    </p:spTree>
    <p:extLst>
      <p:ext uri="{BB962C8B-B14F-4D97-AF65-F5344CB8AC3E}">
        <p14:creationId xmlns:p14="http://schemas.microsoft.com/office/powerpoint/2010/main" val="3545934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1A7735-5D50-41E6-954E-D5913D7E6140}"/>
              </a:ext>
            </a:extLst>
          </p:cNvPr>
          <p:cNvSpPr>
            <a:spLocks noGrp="1"/>
          </p:cNvSpPr>
          <p:nvPr>
            <p:ph type="dt" sz="half" idx="10"/>
          </p:nvPr>
        </p:nvSpPr>
        <p:spPr/>
        <p:txBody>
          <a:bodyPr/>
          <a:lstStyle>
            <a:lvl1pPr>
              <a:defRPr/>
            </a:lvl1pPr>
          </a:lstStyle>
          <a:p>
            <a:pPr>
              <a:defRPr/>
            </a:pPr>
            <a:fld id="{48C0010C-8552-4400-9630-F05DD67A8F70}" type="datetime1">
              <a:rPr lang="en-US"/>
              <a:pPr>
                <a:defRPr/>
              </a:pPr>
              <a:t>5/16/2019</a:t>
            </a:fld>
            <a:endParaRPr lang="en-US" dirty="0"/>
          </a:p>
        </p:txBody>
      </p:sp>
      <p:sp>
        <p:nvSpPr>
          <p:cNvPr id="3" name="Footer Placeholder 4">
            <a:extLst>
              <a:ext uri="{FF2B5EF4-FFF2-40B4-BE49-F238E27FC236}">
                <a16:creationId xmlns:a16="http://schemas.microsoft.com/office/drawing/2014/main" id="{68E6D26D-7D3D-4CE6-B5B9-E328E2A1F43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62DC01C-1B7E-4746-AFE7-7A85CA1B2C27}"/>
              </a:ext>
            </a:extLst>
          </p:cNvPr>
          <p:cNvSpPr>
            <a:spLocks noGrp="1"/>
          </p:cNvSpPr>
          <p:nvPr>
            <p:ph type="sldNum" sz="quarter" idx="12"/>
          </p:nvPr>
        </p:nvSpPr>
        <p:spPr/>
        <p:txBody>
          <a:bodyPr/>
          <a:lstStyle>
            <a:lvl1pPr>
              <a:defRPr/>
            </a:lvl1pPr>
          </a:lstStyle>
          <a:p>
            <a:pPr>
              <a:defRPr/>
            </a:pPr>
            <a:fld id="{5641B2EF-59D2-4EF9-A717-063CCDEF65B4}" type="slidenum">
              <a:rPr lang="en-US" altLang="en-US"/>
              <a:pPr>
                <a:defRPr/>
              </a:pPr>
              <a:t>‹#›</a:t>
            </a:fld>
            <a:endParaRPr lang="en-US" altLang="en-US"/>
          </a:p>
        </p:txBody>
      </p:sp>
    </p:spTree>
    <p:extLst>
      <p:ext uri="{BB962C8B-B14F-4D97-AF65-F5344CB8AC3E}">
        <p14:creationId xmlns:p14="http://schemas.microsoft.com/office/powerpoint/2010/main" val="309945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D1A7735-5D50-41E6-954E-D5913D7E6140}"/>
              </a:ext>
            </a:extLst>
          </p:cNvPr>
          <p:cNvSpPr>
            <a:spLocks noGrp="1"/>
          </p:cNvSpPr>
          <p:nvPr>
            <p:ph type="dt" sz="half" idx="10"/>
          </p:nvPr>
        </p:nvSpPr>
        <p:spPr/>
        <p:txBody>
          <a:bodyPr/>
          <a:lstStyle>
            <a:lvl1pPr>
              <a:defRPr/>
            </a:lvl1pPr>
          </a:lstStyle>
          <a:p>
            <a:pPr>
              <a:defRPr/>
            </a:pPr>
            <a:fld id="{3CFA6EF8-4C99-4FF9-B169-65240812FBAB}" type="datetime1">
              <a:rPr lang="en-US"/>
              <a:pPr>
                <a:defRPr/>
              </a:pPr>
              <a:t>5/16/2019</a:t>
            </a:fld>
            <a:endParaRPr lang="en-US" dirty="0"/>
          </a:p>
        </p:txBody>
      </p:sp>
      <p:sp>
        <p:nvSpPr>
          <p:cNvPr id="6" name="Footer Placeholder 4">
            <a:extLst>
              <a:ext uri="{FF2B5EF4-FFF2-40B4-BE49-F238E27FC236}">
                <a16:creationId xmlns:a16="http://schemas.microsoft.com/office/drawing/2014/main" id="{68E6D26D-7D3D-4CE6-B5B9-E328E2A1F4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62DC01C-1B7E-4746-AFE7-7A85CA1B2C27}"/>
              </a:ext>
            </a:extLst>
          </p:cNvPr>
          <p:cNvSpPr>
            <a:spLocks noGrp="1"/>
          </p:cNvSpPr>
          <p:nvPr>
            <p:ph type="sldNum" sz="quarter" idx="12"/>
          </p:nvPr>
        </p:nvSpPr>
        <p:spPr/>
        <p:txBody>
          <a:bodyPr/>
          <a:lstStyle>
            <a:lvl1pPr>
              <a:defRPr/>
            </a:lvl1pPr>
          </a:lstStyle>
          <a:p>
            <a:pPr>
              <a:defRPr/>
            </a:pPr>
            <a:fld id="{F22D6898-3145-4817-9739-274028B59BBA}" type="slidenum">
              <a:rPr lang="en-US" altLang="en-US"/>
              <a:pPr>
                <a:defRPr/>
              </a:pPr>
              <a:t>‹#›</a:t>
            </a:fld>
            <a:endParaRPr lang="en-US" altLang="en-US"/>
          </a:p>
        </p:txBody>
      </p:sp>
    </p:spTree>
    <p:extLst>
      <p:ext uri="{BB962C8B-B14F-4D97-AF65-F5344CB8AC3E}">
        <p14:creationId xmlns:p14="http://schemas.microsoft.com/office/powerpoint/2010/main" val="51666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D1A7735-5D50-41E6-954E-D5913D7E6140}"/>
              </a:ext>
            </a:extLst>
          </p:cNvPr>
          <p:cNvSpPr>
            <a:spLocks noGrp="1"/>
          </p:cNvSpPr>
          <p:nvPr>
            <p:ph type="dt" sz="half" idx="10"/>
          </p:nvPr>
        </p:nvSpPr>
        <p:spPr/>
        <p:txBody>
          <a:bodyPr/>
          <a:lstStyle>
            <a:lvl1pPr>
              <a:defRPr/>
            </a:lvl1pPr>
          </a:lstStyle>
          <a:p>
            <a:pPr>
              <a:defRPr/>
            </a:pPr>
            <a:fld id="{B5077EDD-271B-41E8-A276-A6EB8F540F7B}" type="datetime1">
              <a:rPr lang="en-US"/>
              <a:pPr>
                <a:defRPr/>
              </a:pPr>
              <a:t>5/16/2019</a:t>
            </a:fld>
            <a:endParaRPr lang="en-US" dirty="0"/>
          </a:p>
        </p:txBody>
      </p:sp>
      <p:sp>
        <p:nvSpPr>
          <p:cNvPr id="6" name="Footer Placeholder 4">
            <a:extLst>
              <a:ext uri="{FF2B5EF4-FFF2-40B4-BE49-F238E27FC236}">
                <a16:creationId xmlns:a16="http://schemas.microsoft.com/office/drawing/2014/main" id="{68E6D26D-7D3D-4CE6-B5B9-E328E2A1F4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62DC01C-1B7E-4746-AFE7-7A85CA1B2C27}"/>
              </a:ext>
            </a:extLst>
          </p:cNvPr>
          <p:cNvSpPr>
            <a:spLocks noGrp="1"/>
          </p:cNvSpPr>
          <p:nvPr>
            <p:ph type="sldNum" sz="quarter" idx="12"/>
          </p:nvPr>
        </p:nvSpPr>
        <p:spPr/>
        <p:txBody>
          <a:bodyPr/>
          <a:lstStyle>
            <a:lvl1pPr>
              <a:defRPr/>
            </a:lvl1pPr>
          </a:lstStyle>
          <a:p>
            <a:pPr>
              <a:defRPr/>
            </a:pPr>
            <a:fld id="{2623D40D-C674-4844-A732-3DFFC3FED337}" type="slidenum">
              <a:rPr lang="en-US" altLang="en-US"/>
              <a:pPr>
                <a:defRPr/>
              </a:pPr>
              <a:t>‹#›</a:t>
            </a:fld>
            <a:endParaRPr lang="en-US" altLang="en-US"/>
          </a:p>
        </p:txBody>
      </p:sp>
    </p:spTree>
    <p:extLst>
      <p:ext uri="{BB962C8B-B14F-4D97-AF65-F5344CB8AC3E}">
        <p14:creationId xmlns:p14="http://schemas.microsoft.com/office/powerpoint/2010/main" val="90876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 name="Date Placeholder 3">
            <a:extLst>
              <a:ext uri="{FF2B5EF4-FFF2-40B4-BE49-F238E27FC236}">
                <a16:creationId xmlns:a16="http://schemas.microsoft.com/office/drawing/2014/main" id="{0D1A7735-5D50-41E6-954E-D5913D7E61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BDCB429-DF9A-4BDE-94D6-3988724CA4D3}" type="datetime1">
              <a:rPr lang="en-US"/>
              <a:pPr>
                <a:defRPr/>
              </a:pPr>
              <a:t>5/16/2019</a:t>
            </a:fld>
            <a:endParaRPr lang="en-US" dirty="0"/>
          </a:p>
        </p:txBody>
      </p:sp>
      <p:sp>
        <p:nvSpPr>
          <p:cNvPr id="5" name="Footer Placeholder 4">
            <a:extLst>
              <a:ext uri="{FF2B5EF4-FFF2-40B4-BE49-F238E27FC236}">
                <a16:creationId xmlns:a16="http://schemas.microsoft.com/office/drawing/2014/main" id="{68E6D26D-7D3D-4CE6-B5B9-E328E2A1F4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62DC01C-1B7E-4746-AFE7-7A85CA1B2C2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9F7B8C2-28CC-4447-8E92-268AAD104C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idx="4294967295"/>
          </p:nvPr>
        </p:nvSpPr>
        <p:spPr>
          <a:xfrm>
            <a:off x="76200" y="1663695"/>
            <a:ext cx="12039600" cy="2527300"/>
          </a:xfrm>
        </p:spPr>
        <p:txBody>
          <a:bodyPr/>
          <a:lstStyle/>
          <a:p>
            <a:pPr algn="ctr" eaLnBrk="1" hangingPunct="1"/>
            <a:r>
              <a:rPr lang="en-US" altLang="en-US" b="1" dirty="0">
                <a:solidFill>
                  <a:schemeClr val="bg1"/>
                </a:solidFill>
                <a:latin typeface="Century Gothic" panose="020B0502020202020204" pitchFamily="34" charset="0"/>
                <a:cs typeface="Arial" panose="020B0604020202020204" pitchFamily="34" charset="0"/>
              </a:rPr>
              <a:t>    </a:t>
            </a:r>
            <a:br>
              <a:rPr lang="en-US" altLang="en-US" b="1" dirty="0">
                <a:solidFill>
                  <a:schemeClr val="bg1"/>
                </a:solidFill>
                <a:latin typeface="Century Gothic" panose="020B0502020202020204" pitchFamily="34" charset="0"/>
                <a:cs typeface="Times New Roman" panose="02020603050405020304" pitchFamily="18" charset="0"/>
              </a:rPr>
            </a:br>
            <a:br>
              <a:rPr lang="en-US" altLang="en-US" sz="4800" b="1" dirty="0">
                <a:solidFill>
                  <a:schemeClr val="bg1"/>
                </a:solidFill>
                <a:latin typeface="Phetsarath OT" pitchFamily="2" charset="0"/>
                <a:ea typeface="Phetsarath OT" pitchFamily="2" charset="0"/>
                <a:cs typeface="Phetsarath OT" pitchFamily="2" charset="0"/>
              </a:rPr>
            </a:br>
            <a:r>
              <a:rPr lang="en-US" altLang="en-US" sz="3600" b="1" dirty="0">
                <a:solidFill>
                  <a:schemeClr val="bg1"/>
                </a:solidFill>
                <a:latin typeface="Century Gothic" panose="020B0502020202020204" pitchFamily="34" charset="0"/>
                <a:cs typeface="Times New Roman" panose="02020603050405020304" pitchFamily="18" charset="0"/>
              </a:rPr>
              <a:t>Lao Business Forum</a:t>
            </a:r>
            <a:br>
              <a:rPr lang="en-US" altLang="en-US" sz="3600" b="1" dirty="0">
                <a:solidFill>
                  <a:schemeClr val="bg1"/>
                </a:solidFill>
                <a:latin typeface="Century Gothic" panose="020B0502020202020204" pitchFamily="34" charset="0"/>
                <a:cs typeface="Times New Roman" panose="02020603050405020304" pitchFamily="18" charset="0"/>
              </a:rPr>
            </a:br>
            <a:r>
              <a:rPr lang="en-US" altLang="en-US" sz="3600" b="1" dirty="0">
                <a:solidFill>
                  <a:schemeClr val="bg1"/>
                </a:solidFill>
                <a:latin typeface="Century Gothic" panose="020B0502020202020204" pitchFamily="34" charset="0"/>
                <a:cs typeface="Times New Roman" panose="02020603050405020304" pitchFamily="18" charset="0"/>
              </a:rPr>
              <a:t>Financial Sector Working Group</a:t>
            </a:r>
            <a:br>
              <a:rPr lang="en-US" altLang="en-US" sz="3600" b="1" dirty="0">
                <a:solidFill>
                  <a:schemeClr val="bg1"/>
                </a:solidFill>
                <a:latin typeface="Century Gothic" panose="020B0502020202020204" pitchFamily="34" charset="0"/>
                <a:cs typeface="Times New Roman" panose="02020603050405020304" pitchFamily="18" charset="0"/>
              </a:rPr>
            </a:br>
            <a:br>
              <a:rPr lang="en-US" altLang="en-US" sz="3600" b="1" dirty="0">
                <a:solidFill>
                  <a:schemeClr val="bg1"/>
                </a:solidFill>
                <a:latin typeface="Century Gothic" panose="020B0502020202020204" pitchFamily="34" charset="0"/>
                <a:cs typeface="Times New Roman" panose="02020603050405020304" pitchFamily="18" charset="0"/>
              </a:rPr>
            </a:br>
            <a:br>
              <a:rPr lang="en-US" altLang="en-US" sz="3600" b="1" dirty="0">
                <a:solidFill>
                  <a:schemeClr val="bg1"/>
                </a:solidFill>
                <a:latin typeface="Century Gothic" panose="020B0502020202020204" pitchFamily="34" charset="0"/>
                <a:cs typeface="Times New Roman" panose="02020603050405020304" pitchFamily="18" charset="0"/>
              </a:rPr>
            </a:br>
            <a:r>
              <a:rPr lang="en-US" altLang="en-US" sz="3200" b="1" dirty="0">
                <a:solidFill>
                  <a:schemeClr val="bg1"/>
                </a:solidFill>
                <a:latin typeface="Century Gothic" panose="020B0502020202020204" pitchFamily="34" charset="0"/>
                <a:cs typeface="Times New Roman" panose="02020603050405020304" pitchFamily="18" charset="0"/>
              </a:rPr>
              <a:t>Workshop meeting</a:t>
            </a:r>
            <a:br>
              <a:rPr lang="en-US" altLang="en-US" sz="3200" b="1" dirty="0">
                <a:solidFill>
                  <a:schemeClr val="bg1"/>
                </a:solidFill>
                <a:latin typeface="Century Gothic" panose="020B0502020202020204" pitchFamily="34" charset="0"/>
                <a:cs typeface="Times New Roman" panose="02020603050405020304" pitchFamily="18" charset="0"/>
              </a:rPr>
            </a:br>
            <a:r>
              <a:rPr lang="en-US" altLang="en-US" sz="3200" b="1" dirty="0">
                <a:solidFill>
                  <a:schemeClr val="bg1"/>
                </a:solidFill>
                <a:latin typeface="Century Gothic" panose="020B0502020202020204" pitchFamily="34" charset="0"/>
                <a:cs typeface="Times New Roman" panose="02020603050405020304" pitchFamily="18" charset="0"/>
              </a:rPr>
              <a:t>Sectoral issues for the 2019 Lao Business Forum</a:t>
            </a:r>
            <a:endParaRPr lang="en-US" altLang="en-US" sz="1800" b="1" dirty="0">
              <a:solidFill>
                <a:schemeClr val="bg1"/>
              </a:solidFill>
              <a:latin typeface="Century Gothic" panose="020B0502020202020204" pitchFamily="34" charset="0"/>
              <a:cs typeface="Times New Roman" panose="02020603050405020304" pitchFamily="18" charset="0"/>
            </a:endParaRPr>
          </a:p>
        </p:txBody>
      </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9788" y="282575"/>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1"/>
          <p:cNvSpPr txBox="1">
            <a:spLocks noChangeArrowheads="1"/>
          </p:cNvSpPr>
          <p:nvPr/>
        </p:nvSpPr>
        <p:spPr bwMode="auto">
          <a:xfrm>
            <a:off x="2127257" y="5788023"/>
            <a:ext cx="7859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b="1" dirty="0">
                <a:latin typeface="Century Gothic" panose="020B0502020202020204" pitchFamily="34" charset="0"/>
              </a:rPr>
              <a:t> LNCCI, 15 May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af-ZA" altLang="en-US" sz="2800" dirty="0">
                <a:latin typeface="+mn-lt"/>
              </a:rPr>
              <a:t>The CIC’s service offering is seen as too limited to respond to the needs of the industry </a:t>
            </a:r>
            <a:endParaRPr lang="en-GB" altLang="en-US" sz="2800" dirty="0">
              <a:latin typeface="+mn-lt"/>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10</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1100131"/>
            <a:ext cx="11615742" cy="3323987"/>
          </a:xfrm>
          <a:prstGeom prst="rect">
            <a:avLst/>
          </a:prstGeom>
          <a:noFill/>
        </p:spPr>
        <p:txBody>
          <a:bodyPr wrap="square" rtlCol="0">
            <a:spAutoFit/>
          </a:bodyPr>
          <a:lstStyle/>
          <a:p>
            <a:pPr marL="285750" indent="-285750">
              <a:buFont typeface="Arial" panose="020B0604020202020204" pitchFamily="34" charset="0"/>
              <a:buChar char="•"/>
            </a:pPr>
            <a:r>
              <a:rPr lang="en-GB" sz="2400" dirty="0">
                <a:cs typeface="Calibri" panose="020F0502020204030204" pitchFamily="34" charset="0"/>
              </a:rPr>
              <a:t>Limited search capability and reporting</a:t>
            </a:r>
          </a:p>
          <a:p>
            <a:pPr marL="742950" lvl="1" indent="-285750">
              <a:buFont typeface="Arial" panose="020B0604020202020204" pitchFamily="34" charset="0"/>
              <a:buChar char="•"/>
            </a:pPr>
            <a:r>
              <a:rPr lang="en-GB" sz="2400" dirty="0">
                <a:cs typeface="Calibri" panose="020F0502020204030204" pitchFamily="34" charset="0"/>
              </a:rPr>
              <a:t>Database search through manual query, but no system to system interface</a:t>
            </a:r>
          </a:p>
          <a:p>
            <a:pPr marL="742950" lvl="1" indent="-285750">
              <a:buFont typeface="Arial" panose="020B0604020202020204" pitchFamily="34" charset="0"/>
              <a:buChar char="•"/>
            </a:pPr>
            <a:r>
              <a:rPr lang="en-GB" sz="2400" dirty="0">
                <a:cs typeface="Calibri" panose="020F0502020204030204" pitchFamily="34" charset="0"/>
              </a:rPr>
              <a:t>Automated set of standard reports does not exist</a:t>
            </a:r>
          </a:p>
          <a:p>
            <a:pPr marL="742950" lvl="1"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r>
              <a:rPr lang="en-GB" sz="2400" dirty="0">
                <a:cs typeface="Calibri" panose="020F0502020204030204" pitchFamily="34" charset="0"/>
              </a:rPr>
              <a:t>Lack of value added services, such as</a:t>
            </a:r>
          </a:p>
          <a:p>
            <a:pPr marL="742950" lvl="1" indent="-285750">
              <a:buFont typeface="Arial" panose="020B0604020202020204" pitchFamily="34" charset="0"/>
              <a:buChar char="•"/>
            </a:pPr>
            <a:r>
              <a:rPr lang="en-GB" sz="2400" dirty="0">
                <a:cs typeface="Calibri" panose="020F0502020204030204" pitchFamily="34" charset="0"/>
              </a:rPr>
              <a:t>Credit scoring and credit trend reports</a:t>
            </a:r>
          </a:p>
          <a:p>
            <a:pPr marL="742950" lvl="1" indent="-285750">
              <a:buFont typeface="Arial" panose="020B0604020202020204" pitchFamily="34" charset="0"/>
              <a:buChar char="•"/>
            </a:pPr>
            <a:r>
              <a:rPr lang="en-GB" sz="2400" dirty="0">
                <a:cs typeface="Calibri" panose="020F0502020204030204" pitchFamily="34" charset="0"/>
              </a:rPr>
              <a:t>Bespoke reporting of sectoral data</a:t>
            </a:r>
          </a:p>
          <a:p>
            <a:pPr marL="742950" lvl="1" indent="-285750">
              <a:buFont typeface="Arial" panose="020B0604020202020204" pitchFamily="34" charset="0"/>
              <a:buChar char="•"/>
            </a:pPr>
            <a:r>
              <a:rPr lang="en-GB" sz="2400" dirty="0">
                <a:cs typeface="Calibri" panose="020F0502020204030204" pitchFamily="34" charset="0"/>
              </a:rPr>
              <a:t>Historical evolution of credit grades (A/B/C)</a:t>
            </a:r>
          </a:p>
          <a:p>
            <a:endParaRPr lang="en-GB" dirty="0"/>
          </a:p>
        </p:txBody>
      </p:sp>
    </p:spTree>
    <p:extLst>
      <p:ext uri="{BB962C8B-B14F-4D97-AF65-F5344CB8AC3E}">
        <p14:creationId xmlns:p14="http://schemas.microsoft.com/office/powerpoint/2010/main" val="3488994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af-ZA" altLang="en-US" sz="2800" dirty="0">
                <a:latin typeface="+mn-lt"/>
              </a:rPr>
              <a:t>For discussion: Improvements to be requested from the public sector</a:t>
            </a:r>
            <a:endParaRPr lang="en-GB" altLang="en-US" sz="2800" dirty="0">
              <a:latin typeface="+mn-lt"/>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11</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1014403"/>
            <a:ext cx="11615742" cy="7386638"/>
          </a:xfrm>
          <a:prstGeom prst="rect">
            <a:avLst/>
          </a:prstGeom>
          <a:noFill/>
        </p:spPr>
        <p:txBody>
          <a:bodyPr wrap="square" rtlCol="0">
            <a:spAutoFit/>
          </a:bodyPr>
          <a:lstStyle/>
          <a:p>
            <a:pPr marL="285750" indent="-285750">
              <a:buFont typeface="Arial" panose="020B0604020202020204" pitchFamily="34" charset="0"/>
              <a:buChar char="•"/>
            </a:pPr>
            <a:r>
              <a:rPr lang="en-GB" sz="2400" dirty="0">
                <a:cs typeface="Calibri" panose="020F0502020204030204" pitchFamily="34" charset="0"/>
              </a:rPr>
              <a:t>Implementation planning of CIC upgrades for improved information coverage and data referencing</a:t>
            </a:r>
          </a:p>
          <a:p>
            <a:pPr marL="285750" indent="-285750">
              <a:buFont typeface="Arial" panose="020B0604020202020204" pitchFamily="34" charset="0"/>
              <a:buChar char="•"/>
            </a:pPr>
            <a:r>
              <a:rPr lang="en-GB" sz="2400" dirty="0">
                <a:cs typeface="Calibri" panose="020F0502020204030204" pitchFamily="34" charset="0"/>
              </a:rPr>
              <a:t>Better enforcement of accurate reporting standards by the Bank of Laos supervision departments</a:t>
            </a:r>
          </a:p>
          <a:p>
            <a:pPr marL="285750" indent="-285750">
              <a:buFont typeface="Arial" panose="020B0604020202020204" pitchFamily="34" charset="0"/>
              <a:buChar char="•"/>
            </a:pPr>
            <a:r>
              <a:rPr lang="en-GB" sz="2400" dirty="0">
                <a:cs typeface="Calibri" panose="020F0502020204030204" pitchFamily="34" charset="0"/>
              </a:rPr>
              <a:t>Regular membership dialogue to update the membership on new developments through newsletters and communication sessions</a:t>
            </a:r>
          </a:p>
          <a:p>
            <a:pPr marL="285750" indent="-285750">
              <a:buFont typeface="Arial" panose="020B0604020202020204" pitchFamily="34" charset="0"/>
              <a:buChar char="•"/>
            </a:pPr>
            <a:r>
              <a:rPr lang="en-GB" sz="2400" dirty="0">
                <a:cs typeface="Calibri" panose="020F0502020204030204" pitchFamily="34" charset="0"/>
              </a:rPr>
              <a:t>The sector should be consulted on the business requirements for the new IT platform</a:t>
            </a:r>
          </a:p>
          <a:p>
            <a:pPr marL="742950" lvl="1" indent="-285750">
              <a:buFont typeface="Arial" panose="020B0604020202020204" pitchFamily="34" charset="0"/>
              <a:buChar char="•"/>
            </a:pPr>
            <a:r>
              <a:rPr lang="en-GB" sz="2400" dirty="0">
                <a:cs typeface="Calibri" panose="020F0502020204030204" pitchFamily="34" charset="0"/>
              </a:rPr>
              <a:t>Involvement of the user community in business requirements gathering through process-, documentation- and data analysis, workshops, focus groups and membership surveys</a:t>
            </a:r>
          </a:p>
          <a:p>
            <a:pPr marL="742950" lvl="1" indent="-285750">
              <a:buFont typeface="Arial" panose="020B0604020202020204" pitchFamily="34" charset="0"/>
              <a:buChar char="•"/>
            </a:pPr>
            <a:r>
              <a:rPr lang="en-GB" sz="2400" dirty="0">
                <a:cs typeface="Calibri" panose="020F0502020204030204" pitchFamily="34" charset="0"/>
              </a:rPr>
              <a:t>User community representatives included in project governance over business requirements validation, approval and sign-off</a:t>
            </a:r>
          </a:p>
          <a:p>
            <a:pPr marL="742950" lvl="1" indent="-285750">
              <a:buFont typeface="Arial" panose="020B0604020202020204" pitchFamily="34" charset="0"/>
              <a:buChar char="•"/>
            </a:pPr>
            <a:r>
              <a:rPr lang="en-GB" sz="2400" dirty="0">
                <a:cs typeface="Calibri" panose="020F0502020204030204" pitchFamily="34" charset="0"/>
              </a:rPr>
              <a:t>Participation in the vendor selection workshops, prototyping, pilots and user acceptance testing</a:t>
            </a:r>
          </a:p>
          <a:p>
            <a:pPr marL="742950" lvl="1" indent="-285750">
              <a:buFont typeface="Arial" panose="020B0604020202020204" pitchFamily="34" charset="0"/>
              <a:buChar char="•"/>
            </a:pPr>
            <a:r>
              <a:rPr lang="en-GB" sz="2400" dirty="0">
                <a:cs typeface="Calibri" panose="020F0502020204030204" pitchFamily="34" charset="0"/>
              </a:rPr>
              <a:t>Consultation on data migration planning and system conversion</a:t>
            </a: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endParaRPr lang="en-GB" sz="2400" dirty="0">
              <a:cs typeface="Calibri" panose="020F0502020204030204" pitchFamily="34" charset="0"/>
            </a:endParaRPr>
          </a:p>
          <a:p>
            <a:endParaRPr lang="en-GB" dirty="0"/>
          </a:p>
        </p:txBody>
      </p:sp>
    </p:spTree>
    <p:extLst>
      <p:ext uri="{BB962C8B-B14F-4D97-AF65-F5344CB8AC3E}">
        <p14:creationId xmlns:p14="http://schemas.microsoft.com/office/powerpoint/2010/main" val="953014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1463" y="2828941"/>
            <a:ext cx="8943975" cy="514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38" name="Title 1"/>
          <p:cNvSpPr>
            <a:spLocks noGrp="1" noChangeArrowheads="1"/>
          </p:cNvSpPr>
          <p:nvPr>
            <p:ph type="ctrTitle"/>
          </p:nvPr>
        </p:nvSpPr>
        <p:spPr>
          <a:xfrm>
            <a:off x="271463" y="142867"/>
            <a:ext cx="11658600" cy="852487"/>
          </a:xfrm>
        </p:spPr>
        <p:txBody>
          <a:bodyPr>
            <a:noAutofit/>
          </a:bodyPr>
          <a:lstStyle/>
          <a:p>
            <a:r>
              <a:rPr lang="af-ZA" altLang="en-US" sz="2800" dirty="0">
                <a:latin typeface="+mn-lt"/>
              </a:rPr>
              <a:t>Key issues presentation and discussion</a:t>
            </a:r>
            <a:endParaRPr lang="en-GB" altLang="en-US" sz="2800" dirty="0">
              <a:latin typeface="+mn-lt"/>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12</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2114553"/>
            <a:ext cx="11615742" cy="1477328"/>
          </a:xfrm>
          <a:prstGeom prst="rect">
            <a:avLst/>
          </a:prstGeom>
          <a:noFill/>
        </p:spPr>
        <p:txBody>
          <a:bodyPr wrap="square" rtlCol="0">
            <a:spAutoFit/>
          </a:bodyPr>
          <a:lstStyle/>
          <a:p>
            <a:pPr marL="285750" indent="-285750">
              <a:buFont typeface="Arial" panose="020B0604020202020204" pitchFamily="34" charset="0"/>
              <a:buChar char="•"/>
            </a:pPr>
            <a:r>
              <a:rPr lang="en-GB" sz="2400" dirty="0">
                <a:cs typeface="Calibri" panose="020F0502020204030204" pitchFamily="34" charset="0"/>
              </a:rPr>
              <a:t>Credit information sharing</a:t>
            </a: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r>
              <a:rPr lang="en-GB" sz="2400" dirty="0">
                <a:cs typeface="Calibri" panose="020F0502020204030204" pitchFamily="34" charset="0"/>
              </a:rPr>
              <a:t>Registration of credit documentation and loan security agreements</a:t>
            </a:r>
          </a:p>
          <a:p>
            <a:pPr marL="742950" lvl="1" indent="-285750">
              <a:buFont typeface="Arial" panose="020B0604020202020204" pitchFamily="34" charset="0"/>
              <a:buChar char="•"/>
            </a:pPr>
            <a:endParaRPr lang="en-GB" dirty="0"/>
          </a:p>
        </p:txBody>
      </p:sp>
    </p:spTree>
    <p:extLst>
      <p:ext uri="{BB962C8B-B14F-4D97-AF65-F5344CB8AC3E}">
        <p14:creationId xmlns:p14="http://schemas.microsoft.com/office/powerpoint/2010/main" val="546016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en-GB" altLang="en-US" sz="2800" dirty="0">
                <a:latin typeface="+mn-lt"/>
              </a:rPr>
              <a:t>Secured lending is very common and formal registration requirements are imposed by the Law and the Bank of Laos</a:t>
            </a: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13</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985827"/>
            <a:ext cx="11615742" cy="7879080"/>
          </a:xfrm>
          <a:prstGeom prst="rect">
            <a:avLst/>
          </a:prstGeom>
          <a:noFill/>
        </p:spPr>
        <p:txBody>
          <a:bodyPr wrap="square" rtlCol="0">
            <a:spAutoFit/>
          </a:bodyPr>
          <a:lstStyle/>
          <a:p>
            <a:pPr marL="285750" indent="-285750">
              <a:buFont typeface="Arial" panose="020B0604020202020204" pitchFamily="34" charset="0"/>
              <a:buChar char="•"/>
            </a:pPr>
            <a:r>
              <a:rPr lang="en-GB" sz="2400" dirty="0">
                <a:cs typeface="Calibri" panose="020F0502020204030204" pitchFamily="34" charset="0"/>
              </a:rPr>
              <a:t>Land titles are the most readily available collateral</a:t>
            </a:r>
          </a:p>
          <a:p>
            <a:pPr marL="285750" indent="-285750">
              <a:buFont typeface="Arial" panose="020B0604020202020204" pitchFamily="34" charset="0"/>
              <a:buChar char="•"/>
            </a:pPr>
            <a:r>
              <a:rPr lang="en-GB" sz="2400" dirty="0">
                <a:cs typeface="Calibri" panose="020F0502020204030204" pitchFamily="34" charset="0"/>
              </a:rPr>
              <a:t>Official land titles (“golden border”) are registered the Land Management Division of the Ministry of Natural Resources and Environment</a:t>
            </a:r>
          </a:p>
          <a:p>
            <a:pPr marL="742950" lvl="1" indent="-285750">
              <a:buFont typeface="Arial" panose="020B0604020202020204" pitchFamily="34" charset="0"/>
              <a:buChar char="•"/>
            </a:pPr>
            <a:r>
              <a:rPr lang="en-GB" sz="2000" dirty="0">
                <a:cs typeface="Calibri" panose="020F0502020204030204" pitchFamily="34" charset="0"/>
              </a:rPr>
              <a:t>Urban areas 70-80% covered, but in rural areas only 20-30%</a:t>
            </a:r>
          </a:p>
          <a:p>
            <a:pPr marL="742950" lvl="1" indent="-285750">
              <a:buFont typeface="Arial" panose="020B0604020202020204" pitchFamily="34" charset="0"/>
              <a:buChar char="•"/>
            </a:pPr>
            <a:r>
              <a:rPr lang="en-GB" sz="2000" dirty="0">
                <a:cs typeface="Calibri" panose="020F0502020204030204" pitchFamily="34" charset="0"/>
              </a:rPr>
              <a:t>But sporadic land title registration not affordable for the rural population</a:t>
            </a:r>
          </a:p>
          <a:p>
            <a:pPr marL="285750" indent="-285750">
              <a:buFont typeface="Arial" panose="020B0604020202020204" pitchFamily="34" charset="0"/>
              <a:buChar char="•"/>
            </a:pPr>
            <a:r>
              <a:rPr lang="en-GB" sz="2400" dirty="0">
                <a:cs typeface="Calibri" panose="020F0502020204030204" pitchFamily="34" charset="0"/>
              </a:rPr>
              <a:t>Bank of Laos placed restriction on use of Village Head certified land titles (“white border”) in November 2017</a:t>
            </a: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r>
              <a:rPr lang="en-GB" sz="2400" dirty="0">
                <a:cs typeface="Calibri" panose="020F0502020204030204" pitchFamily="34" charset="0"/>
              </a:rPr>
              <a:t>Loan and security interest agreements need to be notarized* for these to be accepted by the People’s Court in case of disputes</a:t>
            </a: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r>
              <a:rPr lang="en-GB" sz="2400" dirty="0">
                <a:cs typeface="Calibri" panose="020F0502020204030204" pitchFamily="34" charset="0"/>
              </a:rPr>
              <a:t>Security interest agreement needs to be registered** in order to have preferential rights of priority.  For </a:t>
            </a:r>
            <a:r>
              <a:rPr lang="en-GB" sz="2400" u="sng" dirty="0">
                <a:cs typeface="Calibri" panose="020F0502020204030204" pitchFamily="34" charset="0"/>
              </a:rPr>
              <a:t>immoveable</a:t>
            </a:r>
            <a:r>
              <a:rPr lang="en-GB" sz="2400" dirty="0">
                <a:cs typeface="Calibri" panose="020F0502020204030204" pitchFamily="34" charset="0"/>
              </a:rPr>
              <a:t> assets with</a:t>
            </a:r>
          </a:p>
          <a:p>
            <a:pPr marL="742950" lvl="1" indent="-285750">
              <a:buFont typeface="Arial" panose="020B0604020202020204" pitchFamily="34" charset="0"/>
              <a:buChar char="•"/>
            </a:pPr>
            <a:r>
              <a:rPr lang="en-GB" sz="2000" dirty="0">
                <a:cs typeface="Calibri" panose="020F0502020204030204" pitchFamily="34" charset="0"/>
              </a:rPr>
              <a:t>The Division of Land Management of the Ministry of National Resources and Environment, </a:t>
            </a:r>
            <a:r>
              <a:rPr lang="en-GB" sz="2000" u="sng" dirty="0">
                <a:cs typeface="Calibri" panose="020F0502020204030204" pitchFamily="34" charset="0"/>
              </a:rPr>
              <a:t>AND</a:t>
            </a:r>
          </a:p>
          <a:p>
            <a:pPr marL="742950" lvl="1" indent="-285750">
              <a:buFont typeface="Arial" panose="020B0604020202020204" pitchFamily="34" charset="0"/>
              <a:buChar char="•"/>
            </a:pPr>
            <a:r>
              <a:rPr lang="en-GB" sz="2000" dirty="0">
                <a:cs typeface="Calibri" panose="020F0502020204030204" pitchFamily="34" charset="0"/>
              </a:rPr>
              <a:t>State Asset Management Department under the Ministry of Finance</a:t>
            </a: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endParaRPr lang="en-GB" sz="2400" dirty="0">
              <a:cs typeface="Calibri" panose="020F0502020204030204" pitchFamily="34" charset="0"/>
            </a:endParaRPr>
          </a:p>
          <a:p>
            <a:endParaRPr lang="en-GB" dirty="0"/>
          </a:p>
        </p:txBody>
      </p:sp>
      <p:sp>
        <p:nvSpPr>
          <p:cNvPr id="6" name="TextBox 5"/>
          <p:cNvSpPr txBox="1"/>
          <p:nvPr/>
        </p:nvSpPr>
        <p:spPr>
          <a:xfrm>
            <a:off x="414331" y="6214548"/>
            <a:ext cx="10258425" cy="276999"/>
          </a:xfrm>
          <a:prstGeom prst="rect">
            <a:avLst/>
          </a:prstGeom>
          <a:noFill/>
        </p:spPr>
        <p:txBody>
          <a:bodyPr wrap="square" rtlCol="0">
            <a:spAutoFit/>
          </a:bodyPr>
          <a:lstStyle/>
          <a:p>
            <a:r>
              <a:rPr lang="en-GB" sz="1200" dirty="0"/>
              <a:t>* Under Lao Contract Law and the Law on Notary Offices</a:t>
            </a:r>
          </a:p>
        </p:txBody>
      </p:sp>
      <p:sp>
        <p:nvSpPr>
          <p:cNvPr id="7" name="TextBox 6"/>
          <p:cNvSpPr txBox="1"/>
          <p:nvPr/>
        </p:nvSpPr>
        <p:spPr>
          <a:xfrm>
            <a:off x="423851" y="6409812"/>
            <a:ext cx="10258425" cy="276999"/>
          </a:xfrm>
          <a:prstGeom prst="rect">
            <a:avLst/>
          </a:prstGeom>
          <a:noFill/>
        </p:spPr>
        <p:txBody>
          <a:bodyPr wrap="square" rtlCol="0">
            <a:spAutoFit/>
          </a:bodyPr>
          <a:lstStyle/>
          <a:p>
            <a:r>
              <a:rPr lang="en-GB" sz="1200" dirty="0"/>
              <a:t>**  Law on Secured Transactions (2005) and the related Decree (2011), and the Decree on Document Registration No. 52/PM of 1993 </a:t>
            </a:r>
          </a:p>
        </p:txBody>
      </p:sp>
    </p:spTree>
    <p:extLst>
      <p:ext uri="{BB962C8B-B14F-4D97-AF65-F5344CB8AC3E}">
        <p14:creationId xmlns:p14="http://schemas.microsoft.com/office/powerpoint/2010/main" val="32436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en-GB" sz="2800" dirty="0">
                <a:latin typeface="+mn-lt"/>
              </a:rPr>
              <a:t>The registration process of the loan agreement and security interest is cumbersome and the fees are considered high</a:t>
            </a:r>
            <a:endParaRPr lang="en-GB" altLang="en-US" sz="2800" dirty="0">
              <a:latin typeface="+mn-lt"/>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14</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1014403"/>
            <a:ext cx="11615742" cy="5847755"/>
          </a:xfrm>
          <a:prstGeom prst="rect">
            <a:avLst/>
          </a:prstGeom>
          <a:noFill/>
        </p:spPr>
        <p:txBody>
          <a:bodyPr wrap="square" rtlCol="0">
            <a:spAutoFit/>
          </a:bodyPr>
          <a:lstStyle/>
          <a:p>
            <a:pPr marL="285750" indent="-285750">
              <a:buFont typeface="Arial" panose="020B0604020202020204" pitchFamily="34" charset="0"/>
              <a:buChar char="•"/>
            </a:pPr>
            <a:r>
              <a:rPr lang="en-GB" sz="2400" dirty="0">
                <a:cs typeface="Calibri" panose="020F0502020204030204" pitchFamily="34" charset="0"/>
              </a:rPr>
              <a:t>The registration process involves 6 different steps with 4 different Government bodies</a:t>
            </a:r>
          </a:p>
          <a:p>
            <a:pPr marL="285750" indent="-285750">
              <a:buFont typeface="Arial" panose="020B0604020202020204" pitchFamily="34" charset="0"/>
              <a:buChar char="•"/>
            </a:pPr>
            <a:endParaRPr lang="en-GB" sz="2400" dirty="0">
              <a:cs typeface="Calibri" panose="020F0502020204030204" pitchFamily="34" charset="0"/>
            </a:endParaRPr>
          </a:p>
          <a:p>
            <a:pPr marL="742950" lvl="1" indent="-285750">
              <a:buFont typeface="Arial" panose="020B0604020202020204" pitchFamily="34" charset="0"/>
              <a:buChar char="•"/>
            </a:pPr>
            <a:r>
              <a:rPr lang="en-GB" sz="2400" dirty="0">
                <a:cs typeface="Calibri" panose="020F0502020204030204" pitchFamily="34" charset="0"/>
              </a:rPr>
              <a:t>The total time to complete the entire process: between 2 and 4 weeks</a:t>
            </a:r>
          </a:p>
          <a:p>
            <a:r>
              <a:rPr lang="en-GB" sz="2400" dirty="0">
                <a:cs typeface="Calibri" panose="020F0502020204030204" pitchFamily="34" charset="0"/>
              </a:rPr>
              <a:t>	</a:t>
            </a:r>
            <a:r>
              <a:rPr lang="en-GB" sz="2000" dirty="0">
                <a:cs typeface="Calibri" panose="020F0502020204030204" pitchFamily="34" charset="0"/>
              </a:rPr>
              <a:t>(Not counting any time spent on agreements between the bank and the customer)</a:t>
            </a:r>
          </a:p>
          <a:p>
            <a:pPr marL="285750" indent="-285750">
              <a:buFont typeface="Arial" panose="020B0604020202020204" pitchFamily="34" charset="0"/>
              <a:buChar char="•"/>
            </a:pPr>
            <a:endParaRPr lang="en-GB" sz="2400" dirty="0">
              <a:cs typeface="Calibri" panose="020F0502020204030204" pitchFamily="34" charset="0"/>
            </a:endParaRPr>
          </a:p>
          <a:p>
            <a:pPr marL="742950" lvl="1" indent="-285750">
              <a:buFont typeface="Arial" panose="020B0604020202020204" pitchFamily="34" charset="0"/>
              <a:buChar char="•"/>
            </a:pPr>
            <a:r>
              <a:rPr lang="en-GB" sz="2400" dirty="0">
                <a:cs typeface="Calibri" panose="020F0502020204030204" pitchFamily="34" charset="0"/>
              </a:rPr>
              <a:t>Total number of Government office visits involved: between 7 and 11</a:t>
            </a:r>
          </a:p>
          <a:p>
            <a:r>
              <a:rPr lang="en-GB" sz="2000" dirty="0">
                <a:cs typeface="Calibri" panose="020F0502020204030204" pitchFamily="34" charset="0"/>
              </a:rPr>
              <a:t>	(Some office visits involve regional travel and/or waiting time at the office)</a:t>
            </a:r>
          </a:p>
          <a:p>
            <a:pPr marL="285750" indent="-285750">
              <a:buFont typeface="Arial" panose="020B0604020202020204" pitchFamily="34" charset="0"/>
              <a:buChar char="•"/>
            </a:pPr>
            <a:endParaRPr lang="en-GB" sz="2400" dirty="0">
              <a:cs typeface="Calibri" panose="020F0502020204030204" pitchFamily="34" charset="0"/>
            </a:endParaRPr>
          </a:p>
          <a:p>
            <a:pPr marL="742950" lvl="1" indent="-285750">
              <a:buFont typeface="Arial" panose="020B0604020202020204" pitchFamily="34" charset="0"/>
              <a:buChar char="•"/>
            </a:pPr>
            <a:r>
              <a:rPr lang="en-GB" sz="2400" dirty="0">
                <a:cs typeface="Calibri" panose="020F0502020204030204" pitchFamily="34" charset="0"/>
              </a:rPr>
              <a:t>Total third-party fees* payable: range of LAK 2 to 4 million</a:t>
            </a:r>
          </a:p>
          <a:p>
            <a:pPr lvl="2"/>
            <a:r>
              <a:rPr lang="en-GB" sz="2000" dirty="0">
                <a:cs typeface="Calibri" panose="020F0502020204030204" pitchFamily="34" charset="0"/>
              </a:rPr>
              <a:t>(Excluding out-of-pocket expenses, own time, travel costs and bank fees)</a:t>
            </a:r>
          </a:p>
          <a:p>
            <a:endParaRPr lang="en-GB" sz="2400" dirty="0">
              <a:cs typeface="Calibri" panose="020F0502020204030204" pitchFamily="34" charset="0"/>
            </a:endParaRP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endParaRPr lang="en-GB" sz="2400" dirty="0">
              <a:cs typeface="Calibri" panose="020F0502020204030204" pitchFamily="34" charset="0"/>
            </a:endParaRPr>
          </a:p>
          <a:p>
            <a:endParaRPr lang="en-GB" dirty="0"/>
          </a:p>
        </p:txBody>
      </p:sp>
      <p:sp>
        <p:nvSpPr>
          <p:cNvPr id="6" name="TextBox 5"/>
          <p:cNvSpPr txBox="1"/>
          <p:nvPr/>
        </p:nvSpPr>
        <p:spPr>
          <a:xfrm>
            <a:off x="414331" y="6028804"/>
            <a:ext cx="10629907" cy="646331"/>
          </a:xfrm>
          <a:prstGeom prst="rect">
            <a:avLst/>
          </a:prstGeom>
          <a:noFill/>
        </p:spPr>
        <p:txBody>
          <a:bodyPr wrap="square" rtlCol="0">
            <a:spAutoFit/>
          </a:bodyPr>
          <a:lstStyle/>
          <a:p>
            <a:r>
              <a:rPr lang="en-GB" sz="1200" dirty="0"/>
              <a:t>* The security agreement registration fee charged by the Land Management Office has been subject to discussion at the 10th Lao Business Forum in 2017, where it was proposed to cap these fees at a maximum level of LAK 1,000,000 per loan item.  A proposal along these lines has been submitted by the Ministry of Justice to the National Assembly for consideration and promulgation through Presidential Decree. </a:t>
            </a:r>
          </a:p>
        </p:txBody>
      </p:sp>
    </p:spTree>
    <p:extLst>
      <p:ext uri="{BB962C8B-B14F-4D97-AF65-F5344CB8AC3E}">
        <p14:creationId xmlns:p14="http://schemas.microsoft.com/office/powerpoint/2010/main" val="3998449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en-GB" altLang="en-US" sz="2800" dirty="0">
                <a:latin typeface="+mn-lt"/>
              </a:rPr>
              <a:t>Formal requirements present an unnecessary high burden on the lending process restricting access to finance</a:t>
            </a: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15</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1014403"/>
            <a:ext cx="11615742" cy="7386638"/>
          </a:xfrm>
          <a:prstGeom prst="rect">
            <a:avLst/>
          </a:prstGeom>
          <a:noFill/>
        </p:spPr>
        <p:txBody>
          <a:bodyPr wrap="square" rtlCol="0">
            <a:spAutoFit/>
          </a:bodyPr>
          <a:lstStyle/>
          <a:p>
            <a:pPr marL="285750" indent="-285750">
              <a:buFont typeface="Arial" panose="020B0604020202020204" pitchFamily="34" charset="0"/>
              <a:buChar char="•"/>
            </a:pPr>
            <a:r>
              <a:rPr lang="en-GB" sz="2400" dirty="0">
                <a:cs typeface="Calibri" panose="020F0502020204030204" pitchFamily="34" charset="0"/>
              </a:rPr>
              <a:t>Lack of substance or added value of certain steps</a:t>
            </a:r>
          </a:p>
          <a:p>
            <a:pPr marL="742950" lvl="1" indent="-285750">
              <a:buFont typeface="Arial" panose="020B0604020202020204" pitchFamily="34" charset="0"/>
              <a:buChar char="•"/>
            </a:pPr>
            <a:r>
              <a:rPr lang="en-GB" sz="2400" dirty="0">
                <a:cs typeface="Calibri" panose="020F0502020204030204" pitchFamily="34" charset="0"/>
              </a:rPr>
              <a:t>Notary Office stamping, when checks and verifications of agreement correctness, encumbrances or Court proceedings are not performed, while authentication has already been performed by the Village Head</a:t>
            </a:r>
          </a:p>
          <a:p>
            <a:pPr marL="742950" lvl="1" indent="-285750">
              <a:buFont typeface="Arial" panose="020B0604020202020204" pitchFamily="34" charset="0"/>
              <a:buChar char="•"/>
            </a:pPr>
            <a:r>
              <a:rPr lang="en-GB" sz="2400" dirty="0">
                <a:cs typeface="Calibri" panose="020F0502020204030204" pitchFamily="34" charset="0"/>
              </a:rPr>
              <a:t>Registration (perfection) of security interest over immoveable asset at both the Land Management Office </a:t>
            </a:r>
            <a:r>
              <a:rPr lang="en-GB" sz="2400" u="sng" dirty="0">
                <a:cs typeface="Calibri" panose="020F0502020204030204" pitchFamily="34" charset="0"/>
              </a:rPr>
              <a:t>and</a:t>
            </a:r>
            <a:r>
              <a:rPr lang="en-GB" sz="2400" dirty="0">
                <a:cs typeface="Calibri" panose="020F0502020204030204" pitchFamily="34" charset="0"/>
              </a:rPr>
              <a:t> the Department of State Asset Management</a:t>
            </a:r>
          </a:p>
          <a:p>
            <a:pPr marL="285750" indent="-285750">
              <a:buFont typeface="Arial" panose="020B0604020202020204" pitchFamily="34" charset="0"/>
              <a:buChar char="•"/>
            </a:pPr>
            <a:r>
              <a:rPr lang="en-GB" sz="2400" dirty="0">
                <a:cs typeface="Calibri" panose="020F0502020204030204" pitchFamily="34" charset="0"/>
              </a:rPr>
              <a:t>Lack of transparency of fees</a:t>
            </a:r>
          </a:p>
          <a:p>
            <a:pPr marL="742950" lvl="1" indent="-285750">
              <a:buFont typeface="Arial" panose="020B0604020202020204" pitchFamily="34" charset="0"/>
              <a:buChar char="•"/>
            </a:pPr>
            <a:r>
              <a:rPr lang="en-GB" sz="2400" dirty="0">
                <a:cs typeface="Calibri" panose="020F0502020204030204" pitchFamily="34" charset="0"/>
              </a:rPr>
              <a:t>Difficult to know in advance what level of fees are involved, as payment of “express fees” may be required</a:t>
            </a:r>
          </a:p>
          <a:p>
            <a:pPr marL="742950" lvl="1" indent="-285750">
              <a:buFont typeface="Arial" panose="020B0604020202020204" pitchFamily="34" charset="0"/>
              <a:buChar char="•"/>
            </a:pPr>
            <a:r>
              <a:rPr lang="en-GB" sz="2400" dirty="0">
                <a:cs typeface="Calibri" panose="020F0502020204030204" pitchFamily="34" charset="0"/>
              </a:rPr>
              <a:t>Regional variations in fees</a:t>
            </a:r>
          </a:p>
          <a:p>
            <a:pPr marL="285750" indent="-285750">
              <a:buFont typeface="Arial" panose="020B0604020202020204" pitchFamily="34" charset="0"/>
              <a:buChar char="•"/>
            </a:pPr>
            <a:r>
              <a:rPr lang="en-GB" sz="2400" dirty="0">
                <a:cs typeface="Calibri" panose="020F0502020204030204" pitchFamily="34" charset="0"/>
              </a:rPr>
              <a:t>Online consultation of land register and Court judgments not possible</a:t>
            </a:r>
          </a:p>
          <a:p>
            <a:pPr marL="285750" indent="-285750">
              <a:buFont typeface="Arial" panose="020B0604020202020204" pitchFamily="34" charset="0"/>
              <a:buChar char="•"/>
            </a:pPr>
            <a:r>
              <a:rPr lang="en-GB" sz="2400" dirty="0">
                <a:cs typeface="Calibri" panose="020F0502020204030204" pitchFamily="34" charset="0"/>
              </a:rPr>
              <a:t>Limitations placed on access to finance by only using officially registered land titles</a:t>
            </a: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endParaRPr lang="en-GB" sz="2400" dirty="0">
              <a:cs typeface="Calibri" panose="020F0502020204030204" pitchFamily="34" charset="0"/>
            </a:endParaRPr>
          </a:p>
          <a:p>
            <a:endParaRPr lang="en-GB" dirty="0"/>
          </a:p>
        </p:txBody>
      </p:sp>
    </p:spTree>
    <p:extLst>
      <p:ext uri="{BB962C8B-B14F-4D97-AF65-F5344CB8AC3E}">
        <p14:creationId xmlns:p14="http://schemas.microsoft.com/office/powerpoint/2010/main" val="1852230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af-ZA" altLang="en-US" sz="2800" dirty="0">
                <a:latin typeface="+mn-lt"/>
              </a:rPr>
              <a:t>For discussion: Improvements to be requested from the public sector</a:t>
            </a:r>
            <a:endParaRPr lang="en-GB" altLang="en-US" sz="2800" dirty="0">
              <a:latin typeface="+mn-lt"/>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16</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1014403"/>
            <a:ext cx="11615742" cy="5016758"/>
          </a:xfrm>
          <a:prstGeom prst="rect">
            <a:avLst/>
          </a:prstGeom>
          <a:noFill/>
        </p:spPr>
        <p:txBody>
          <a:bodyPr wrap="square" rtlCol="0">
            <a:spAutoFit/>
          </a:bodyPr>
          <a:lstStyle/>
          <a:p>
            <a:pPr marL="285750" indent="-285750">
              <a:buFont typeface="Arial" panose="020B0604020202020204" pitchFamily="34" charset="0"/>
              <a:buChar char="•"/>
            </a:pPr>
            <a:r>
              <a:rPr lang="en-GB" sz="2400" dirty="0">
                <a:cs typeface="Calibri" panose="020F0502020204030204" pitchFamily="34" charset="0"/>
              </a:rPr>
              <a:t>Process simplification</a:t>
            </a:r>
          </a:p>
          <a:p>
            <a:pPr marL="742950" lvl="1" indent="-285750">
              <a:buFont typeface="Arial" panose="020B0604020202020204" pitchFamily="34" charset="0"/>
              <a:buChar char="•"/>
            </a:pPr>
            <a:r>
              <a:rPr lang="en-GB" sz="2000" dirty="0">
                <a:cs typeface="Calibri" panose="020F0502020204030204" pitchFamily="34" charset="0"/>
              </a:rPr>
              <a:t>Online service for request for authentication of land title, encumbrances and pending Government land projects</a:t>
            </a:r>
          </a:p>
          <a:p>
            <a:pPr marL="742950" lvl="1" indent="-285750">
              <a:buFont typeface="Arial" panose="020B0604020202020204" pitchFamily="34" charset="0"/>
              <a:buChar char="•"/>
            </a:pPr>
            <a:r>
              <a:rPr lang="en-GB" sz="2000" dirty="0">
                <a:cs typeface="Calibri" panose="020F0502020204030204" pitchFamily="34" charset="0"/>
              </a:rPr>
              <a:t>Notarization of loan and security agreements should be eliminated and/or performed online</a:t>
            </a:r>
          </a:p>
          <a:p>
            <a:pPr marL="742950" lvl="1" indent="-285750">
              <a:buFont typeface="Arial" panose="020B0604020202020204" pitchFamily="34" charset="0"/>
              <a:buChar char="•"/>
            </a:pPr>
            <a:r>
              <a:rPr lang="en-GB" sz="2000" dirty="0">
                <a:cs typeface="Calibri" panose="020F0502020204030204" pitchFamily="34" charset="0"/>
              </a:rPr>
              <a:t>Registration of the security interest in immoveable assets at the Department of State Asset Management should be eliminated</a:t>
            </a:r>
          </a:p>
          <a:p>
            <a:pPr marL="742950" lvl="1" indent="-285750">
              <a:buFont typeface="Arial" panose="020B0604020202020204" pitchFamily="34" charset="0"/>
              <a:buChar char="•"/>
            </a:pPr>
            <a:endParaRPr lang="en-GB" sz="2000" dirty="0">
              <a:cs typeface="Calibri" panose="020F0502020204030204" pitchFamily="34" charset="0"/>
            </a:endParaRPr>
          </a:p>
          <a:p>
            <a:pPr marL="285750" indent="-285750">
              <a:buFont typeface="Arial" panose="020B0604020202020204" pitchFamily="34" charset="0"/>
              <a:buChar char="•"/>
            </a:pPr>
            <a:r>
              <a:rPr lang="en-GB" sz="2400" dirty="0">
                <a:cs typeface="Calibri" panose="020F0502020204030204" pitchFamily="34" charset="0"/>
              </a:rPr>
              <a:t>Standard and published fee scales</a:t>
            </a:r>
          </a:p>
          <a:p>
            <a:pPr marL="742950" lvl="1" indent="-285750">
              <a:buFont typeface="Arial" panose="020B0604020202020204" pitchFamily="34" charset="0"/>
              <a:buChar char="•"/>
            </a:pPr>
            <a:r>
              <a:rPr lang="en-GB" sz="2000" dirty="0">
                <a:cs typeface="Calibri" panose="020F0502020204030204" pitchFamily="34" charset="0"/>
              </a:rPr>
              <a:t>Fixed amount/capped fees for sets of documents, not based on number of pages or loan amount</a:t>
            </a:r>
          </a:p>
          <a:p>
            <a:pPr marL="742950" lvl="1" indent="-285750">
              <a:buFont typeface="Arial" panose="020B0604020202020204" pitchFamily="34" charset="0"/>
              <a:buChar char="•"/>
            </a:pPr>
            <a:r>
              <a:rPr lang="en-GB" sz="2000" dirty="0">
                <a:cs typeface="Calibri" panose="020F0502020204030204" pitchFamily="34" charset="0"/>
              </a:rPr>
              <a:t>Where possible, fee payments should be made via bank transfer or accepted at via a Point-of-Sales (POS) terminal only</a:t>
            </a:r>
          </a:p>
          <a:p>
            <a:pPr marL="742950" lvl="1" indent="-285750">
              <a:buFont typeface="Arial" panose="020B0604020202020204" pitchFamily="34" charset="0"/>
              <a:buChar char="•"/>
            </a:pPr>
            <a:endParaRPr lang="en-GB" sz="2000" dirty="0">
              <a:cs typeface="Calibri" panose="020F0502020204030204" pitchFamily="34" charset="0"/>
            </a:endParaRPr>
          </a:p>
          <a:p>
            <a:pPr marL="285750" indent="-285750">
              <a:buFont typeface="Arial" panose="020B0604020202020204" pitchFamily="34" charset="0"/>
              <a:buChar char="•"/>
            </a:pPr>
            <a:r>
              <a:rPr lang="en-GB" sz="2400" dirty="0">
                <a:cs typeface="Calibri" panose="020F0502020204030204" pitchFamily="34" charset="0"/>
              </a:rPr>
              <a:t>Permission to use Village Head certified land titles for “soft collateral” lending in areas with low rates of formal land titling under certain circumstances (&lt; amounts, pledging of security interest, authentication by the Village Head and reporting to the CIC)</a:t>
            </a:r>
            <a:endParaRPr lang="en-GB" dirty="0"/>
          </a:p>
        </p:txBody>
      </p:sp>
    </p:spTree>
    <p:extLst>
      <p:ext uri="{BB962C8B-B14F-4D97-AF65-F5344CB8AC3E}">
        <p14:creationId xmlns:p14="http://schemas.microsoft.com/office/powerpoint/2010/main" val="2831325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en-GB" altLang="en-US" sz="2800" dirty="0">
                <a:latin typeface="+mn-lt"/>
              </a:rPr>
              <a:t>Outline of proposal to the public sector</a:t>
            </a: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17</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3369148344"/>
              </p:ext>
            </p:extLst>
          </p:nvPr>
        </p:nvGraphicFramePr>
        <p:xfrm>
          <a:off x="674677" y="1534057"/>
          <a:ext cx="11083937" cy="4173653"/>
        </p:xfrm>
        <a:graphic>
          <a:graphicData uri="http://schemas.openxmlformats.org/drawingml/2006/table">
            <a:tbl>
              <a:tblPr firstRow="1" bandRow="1">
                <a:tableStyleId>{5C22544A-7EE6-4342-B048-85BDC9FD1C3A}</a:tableStyleId>
              </a:tblPr>
              <a:tblGrid>
                <a:gridCol w="7369186">
                  <a:extLst>
                    <a:ext uri="{9D8B030D-6E8A-4147-A177-3AD203B41FA5}">
                      <a16:colId xmlns:a16="http://schemas.microsoft.com/office/drawing/2014/main" val="20000"/>
                    </a:ext>
                  </a:extLst>
                </a:gridCol>
                <a:gridCol w="3714751">
                  <a:extLst>
                    <a:ext uri="{9D8B030D-6E8A-4147-A177-3AD203B41FA5}">
                      <a16:colId xmlns:a16="http://schemas.microsoft.com/office/drawing/2014/main" val="20001"/>
                    </a:ext>
                  </a:extLst>
                </a:gridCol>
              </a:tblGrid>
              <a:tr h="502694">
                <a:tc>
                  <a:txBody>
                    <a:bodyPr/>
                    <a:lstStyle/>
                    <a:p>
                      <a:pPr algn="ctr"/>
                      <a:r>
                        <a:rPr lang="en-GB" dirty="0"/>
                        <a:t>Requested next step</a:t>
                      </a:r>
                    </a:p>
                  </a:txBody>
                  <a:tcPr/>
                </a:tc>
                <a:tc>
                  <a:txBody>
                    <a:bodyPr/>
                    <a:lstStyle/>
                    <a:p>
                      <a:pPr algn="ctr"/>
                      <a:r>
                        <a:rPr lang="en-GB" dirty="0"/>
                        <a:t>Addressed to</a:t>
                      </a:r>
                    </a:p>
                  </a:txBody>
                  <a:tcPr/>
                </a:tc>
                <a:extLst>
                  <a:ext uri="{0D108BD9-81ED-4DB2-BD59-A6C34878D82A}">
                    <a16:rowId xmlns:a16="http://schemas.microsoft.com/office/drawing/2014/main" val="10000"/>
                  </a:ext>
                </a:extLst>
              </a:tr>
              <a:tr h="855268">
                <a:tc>
                  <a:txBody>
                    <a:bodyPr/>
                    <a:lstStyle/>
                    <a:p>
                      <a:pPr marL="342900" lvl="0" indent="-342900">
                        <a:lnSpc>
                          <a:spcPct val="115000"/>
                        </a:lnSpc>
                        <a:spcAft>
                          <a:spcPts val="0"/>
                        </a:spcAft>
                        <a:buFont typeface="Symbol" panose="05050102010706020507" pitchFamily="18" charset="2"/>
                        <a:buChar char=""/>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Create online forms and online process to perform query of land title database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Online notarization of loan and security agreements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Introduce online and digital payment of fees instead of cash</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eGovernment Department of the Ministry of Post and Telecom and the Land Management Division of the Ministry of Natural Resources and Environment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55268">
                <a:tc>
                  <a:txBody>
                    <a:bodyPr/>
                    <a:lstStyle/>
                    <a:p>
                      <a:pPr marL="342900" lvl="0" indent="-342900">
                        <a:lnSpc>
                          <a:spcPct val="115000"/>
                        </a:lnSpc>
                        <a:spcAft>
                          <a:spcPts val="0"/>
                        </a:spcAft>
                        <a:buFont typeface="Symbol" panose="05050102010706020507" pitchFamily="18" charset="2"/>
                        <a:buChar char=""/>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Reconsider the notarization requirement of loan and security agreements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Adapt the fee schedule for notarization of loan and security agreements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Create a central database of Court judgments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Ministry of Justice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70179">
                <a:tc>
                  <a:txBody>
                    <a:bodyPr/>
                    <a:lstStyle/>
                    <a:p>
                      <a:pPr marL="342900" lvl="0" indent="-342900">
                        <a:lnSpc>
                          <a:spcPct val="115000"/>
                        </a:lnSpc>
                        <a:spcAft>
                          <a:spcPts val="0"/>
                        </a:spcAft>
                        <a:buFont typeface="Symbol" panose="05050102010706020507" pitchFamily="18" charset="2"/>
                        <a:buChar char=""/>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Unify the fee scales across the country for Village Head authentication of loan and security agreements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Ministry of Home Affairs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70179">
                <a:tc>
                  <a:txBody>
                    <a:bodyPr/>
                    <a:lstStyle/>
                    <a:p>
                      <a:pPr marL="342900" lvl="0" indent="-342900">
                        <a:lnSpc>
                          <a:spcPct val="115000"/>
                        </a:lnSpc>
                        <a:spcAft>
                          <a:spcPts val="0"/>
                        </a:spcAft>
                        <a:buFont typeface="Symbol" panose="05050102010706020507" pitchFamily="18" charset="2"/>
                        <a:buChar char=""/>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Reconsider the requirement to register loan and security agreements over </a:t>
                      </a:r>
                      <a:r>
                        <a:rPr lang="en-GB" sz="1600" u="sng">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immoveable</a:t>
                      </a: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assets at the Department of State Asset Management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Ministry of Finance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570179">
                <a:tc>
                  <a:txBody>
                    <a:bodyPr/>
                    <a:lstStyle/>
                    <a:p>
                      <a:pPr marL="342900" lvl="0" indent="-342900">
                        <a:lnSpc>
                          <a:spcPct val="115000"/>
                        </a:lnSpc>
                        <a:spcAft>
                          <a:spcPts val="0"/>
                        </a:spcAft>
                        <a:buFont typeface="Symbol" panose="05050102010706020507" pitchFamily="18" charset="2"/>
                        <a:buChar char=""/>
                      </a:pPr>
                      <a:r>
                        <a:rPr lang="en-GB"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Issue clarification in relation to Notice 818/BoL, that pledging of Village Head authenticated land titles is allowed under specific circumstances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Bank of Laos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67453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af-ZA" altLang="en-US" sz="2800" dirty="0">
                <a:latin typeface="+mn-lt"/>
              </a:rPr>
              <a:t>Wrap-up and next steps</a:t>
            </a:r>
            <a:endParaRPr lang="en-GB" altLang="en-US" sz="2800" dirty="0">
              <a:latin typeface="+mn-lt"/>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18</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1071555"/>
            <a:ext cx="11615742" cy="1384995"/>
          </a:xfrm>
          <a:prstGeom prst="rect">
            <a:avLst/>
          </a:prstGeom>
          <a:noFill/>
        </p:spPr>
        <p:txBody>
          <a:bodyPr wrap="square" rtlCol="0">
            <a:spAutoFit/>
          </a:bodyPr>
          <a:lstStyle/>
          <a:p>
            <a:pPr marL="285750" indent="-285750">
              <a:buFont typeface="Arial" panose="020B0604020202020204" pitchFamily="34" charset="0"/>
              <a:buChar char="•"/>
            </a:pPr>
            <a:r>
              <a:rPr lang="en-GB" sz="2400" dirty="0">
                <a:cs typeface="Calibri" panose="020F0502020204030204" pitchFamily="34" charset="0"/>
              </a:rPr>
              <a:t>Summary of workshop conclusions</a:t>
            </a:r>
          </a:p>
          <a:p>
            <a:pPr marL="285750" indent="-285750">
              <a:buFont typeface="Arial" panose="020B0604020202020204" pitchFamily="34" charset="0"/>
              <a:buChar char="•"/>
            </a:pPr>
            <a:r>
              <a:rPr lang="en-GB" sz="2400" dirty="0">
                <a:cs typeface="Calibri" panose="020F0502020204030204" pitchFamily="34" charset="0"/>
              </a:rPr>
              <a:t>Agreed next steps</a:t>
            </a:r>
          </a:p>
          <a:p>
            <a:endParaRPr lang="en-GB" dirty="0"/>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idx="4294967295"/>
          </p:nvPr>
        </p:nvSpPr>
        <p:spPr>
          <a:xfrm>
            <a:off x="984250" y="2103438"/>
            <a:ext cx="9988550" cy="1325562"/>
          </a:xfrm>
        </p:spPr>
        <p:txBody>
          <a:bodyPr/>
          <a:lstStyle/>
          <a:p>
            <a:pPr algn="ctr" eaLnBrk="1" hangingPunct="1"/>
            <a:r>
              <a:rPr lang="en-US" altLang="en-US" sz="6000" b="1">
                <a:solidFill>
                  <a:schemeClr val="bg1"/>
                </a:solidFill>
                <a:latin typeface="Century Gothic" panose="020B0502020202020204" pitchFamily="34" charset="0"/>
                <a:cs typeface="Arial" panose="020B0604020202020204" pitchFamily="34" charset="0"/>
              </a:rPr>
              <a:t>Thank You</a:t>
            </a:r>
          </a:p>
        </p:txBody>
      </p:sp>
      <p:grpSp>
        <p:nvGrpSpPr>
          <p:cNvPr id="21507" name="Group 3"/>
          <p:cNvGrpSpPr>
            <a:grpSpLocks/>
          </p:cNvGrpSpPr>
          <p:nvPr/>
        </p:nvGrpSpPr>
        <p:grpSpPr bwMode="auto">
          <a:xfrm>
            <a:off x="0" y="3570288"/>
            <a:ext cx="12192000" cy="1960562"/>
            <a:chOff x="0" y="1600200"/>
            <a:chExt cx="9144000" cy="2157984"/>
          </a:xfrm>
        </p:grpSpPr>
        <p:pic>
          <p:nvPicPr>
            <p:cNvPr id="21509" name="Picture 4" descr="World Bank 113780.jpg"/>
            <p:cNvPicPr>
              <a:picLocks noChangeAspect="1" noChangeArrowheads="1"/>
            </p:cNvPicPr>
            <p:nvPr/>
          </p:nvPicPr>
          <p:blipFill>
            <a:blip r:embed="rId3">
              <a:extLst>
                <a:ext uri="{28A0092B-C50C-407E-A947-70E740481C1C}">
                  <a14:useLocalDpi xmlns:a14="http://schemas.microsoft.com/office/drawing/2010/main" val="0"/>
                </a:ext>
              </a:extLst>
            </a:blip>
            <a:srcRect l="7051" r="10684"/>
            <a:stretch>
              <a:fillRect/>
            </a:stretch>
          </p:blipFill>
          <p:spPr bwMode="auto">
            <a:xfrm>
              <a:off x="0" y="1600200"/>
              <a:ext cx="2667000" cy="215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World Bank 113889.jpg"/>
            <p:cNvPicPr>
              <a:picLocks noChangeAspect="1" noChangeArrowheads="1"/>
            </p:cNvPicPr>
            <p:nvPr/>
          </p:nvPicPr>
          <p:blipFill>
            <a:blip r:embed="rId4">
              <a:extLst>
                <a:ext uri="{28A0092B-C50C-407E-A947-70E740481C1C}">
                  <a14:useLocalDpi xmlns:a14="http://schemas.microsoft.com/office/drawing/2010/main" val="0"/>
                </a:ext>
              </a:extLst>
            </a:blip>
            <a:srcRect l="6818"/>
            <a:stretch>
              <a:fillRect/>
            </a:stretch>
          </p:blipFill>
          <p:spPr bwMode="auto">
            <a:xfrm>
              <a:off x="4267200" y="1600200"/>
              <a:ext cx="3124200" cy="215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http://farm4.static.flickr.com/3627/3349804296_041945c19a_o.jpg"/>
            <p:cNvPicPr>
              <a:picLocks noChangeAspect="1" noChangeArrowheads="1"/>
            </p:cNvPicPr>
            <p:nvPr/>
          </p:nvPicPr>
          <p:blipFill>
            <a:blip r:embed="rId5">
              <a:extLst>
                <a:ext uri="{28A0092B-C50C-407E-A947-70E740481C1C}">
                  <a14:useLocalDpi xmlns:a14="http://schemas.microsoft.com/office/drawing/2010/main" val="0"/>
                </a:ext>
              </a:extLst>
            </a:blip>
            <a:srcRect r="31145"/>
            <a:stretch>
              <a:fillRect/>
            </a:stretch>
          </p:blipFill>
          <p:spPr bwMode="auto">
            <a:xfrm>
              <a:off x="7162800" y="1600200"/>
              <a:ext cx="1981200" cy="215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P102051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600200"/>
              <a:ext cx="1618488" cy="215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0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99788" y="282575"/>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af-ZA" altLang="en-US" sz="2800" dirty="0">
                <a:latin typeface="+mn-lt"/>
              </a:rPr>
              <a:t>Welcome and workhop agenda</a:t>
            </a:r>
            <a:endParaRPr lang="en-GB" altLang="en-US" sz="2800" dirty="0">
              <a:latin typeface="+mn-lt"/>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2</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1185855"/>
            <a:ext cx="11615742" cy="1107996"/>
          </a:xfrm>
          <a:prstGeom prst="rect">
            <a:avLst/>
          </a:prstGeom>
          <a:noFill/>
        </p:spPr>
        <p:txBody>
          <a:bodyPr wrap="square" rtlCol="0">
            <a:spAutoFit/>
          </a:bodyPr>
          <a:lstStyle/>
          <a:p>
            <a:r>
              <a:rPr lang="en-GB" sz="2400" dirty="0">
                <a:cs typeface="Calibri" panose="020F0502020204030204" pitchFamily="34" charset="0"/>
              </a:rPr>
              <a:t>Workshop objective: obtain working group members feedback on sectoral issues and agree on next steps</a:t>
            </a:r>
          </a:p>
          <a:p>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695539522"/>
              </p:ext>
            </p:extLst>
          </p:nvPr>
        </p:nvGraphicFramePr>
        <p:xfrm>
          <a:off x="460357" y="2191294"/>
          <a:ext cx="11176586" cy="3540760"/>
        </p:xfrm>
        <a:graphic>
          <a:graphicData uri="http://schemas.openxmlformats.org/drawingml/2006/table">
            <a:tbl>
              <a:tblPr firstRow="1" bandRow="1">
                <a:tableStyleId>{5C22544A-7EE6-4342-B048-85BDC9FD1C3A}</a:tableStyleId>
              </a:tblPr>
              <a:tblGrid>
                <a:gridCol w="4254510">
                  <a:extLst>
                    <a:ext uri="{9D8B030D-6E8A-4147-A177-3AD203B41FA5}">
                      <a16:colId xmlns:a16="http://schemas.microsoft.com/office/drawing/2014/main" val="20000"/>
                    </a:ext>
                  </a:extLst>
                </a:gridCol>
                <a:gridCol w="4679390">
                  <a:extLst>
                    <a:ext uri="{9D8B030D-6E8A-4147-A177-3AD203B41FA5}">
                      <a16:colId xmlns:a16="http://schemas.microsoft.com/office/drawing/2014/main" val="20001"/>
                    </a:ext>
                  </a:extLst>
                </a:gridCol>
                <a:gridCol w="2242686">
                  <a:extLst>
                    <a:ext uri="{9D8B030D-6E8A-4147-A177-3AD203B41FA5}">
                      <a16:colId xmlns:a16="http://schemas.microsoft.com/office/drawing/2014/main" val="20002"/>
                    </a:ext>
                  </a:extLst>
                </a:gridCol>
              </a:tblGrid>
              <a:tr h="370840">
                <a:tc>
                  <a:txBody>
                    <a:bodyPr/>
                    <a:lstStyle/>
                    <a:p>
                      <a:pPr algn="ctr"/>
                      <a:r>
                        <a:rPr lang="en-GB" dirty="0"/>
                        <a:t>Agenda</a:t>
                      </a:r>
                    </a:p>
                  </a:txBody>
                  <a:tcPr/>
                </a:tc>
                <a:tc>
                  <a:txBody>
                    <a:bodyPr/>
                    <a:lstStyle/>
                    <a:p>
                      <a:pPr algn="ctr"/>
                      <a:r>
                        <a:rPr lang="en-GB" dirty="0"/>
                        <a:t>Presented by</a:t>
                      </a:r>
                    </a:p>
                  </a:txBody>
                  <a:tcPr>
                    <a:lnR w="12700" cap="flat" cmpd="sng" algn="ctr">
                      <a:solidFill>
                        <a:schemeClr val="tx1"/>
                      </a:solidFill>
                      <a:prstDash val="solid"/>
                      <a:round/>
                      <a:headEnd type="none" w="med" len="med"/>
                      <a:tailEnd type="none" w="med" len="med"/>
                    </a:lnR>
                  </a:tcPr>
                </a:tc>
                <a:tc>
                  <a:txBody>
                    <a:bodyPr/>
                    <a:lstStyle/>
                    <a:p>
                      <a:pPr algn="ctr"/>
                      <a:r>
                        <a:rPr lang="en-US" dirty="0"/>
                        <a:t>Time </a:t>
                      </a:r>
                      <a:endParaRPr lang="en-GB"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70840">
                <a:tc>
                  <a:txBody>
                    <a:bodyPr/>
                    <a:lstStyle/>
                    <a:p>
                      <a:r>
                        <a:rPr lang="en-US" dirty="0"/>
                        <a:t>Opening</a:t>
                      </a:r>
                      <a:r>
                        <a:rPr lang="en-US" baseline="0" dirty="0"/>
                        <a:t> remarks</a:t>
                      </a:r>
                      <a:endParaRPr lang="en-GB" dirty="0"/>
                    </a:p>
                  </a:txBody>
                  <a:tcPr/>
                </a:tc>
                <a:tc>
                  <a:txBody>
                    <a:bodyPr/>
                    <a:lstStyle/>
                    <a:p>
                      <a:r>
                        <a:rPr lang="en-GB" dirty="0"/>
                        <a:t>Ms.</a:t>
                      </a:r>
                      <a:r>
                        <a:rPr lang="en-GB" baseline="0" dirty="0"/>
                        <a:t> Valy </a:t>
                      </a:r>
                      <a:r>
                        <a:rPr lang="en-GB" baseline="0" dirty="0" err="1"/>
                        <a:t>Vetsaphong</a:t>
                      </a:r>
                      <a:r>
                        <a:rPr lang="en-GB" baseline="0" dirty="0"/>
                        <a:t>, Vice President of LNCCI</a:t>
                      </a:r>
                      <a:endParaRPr lang="en-GB" dirty="0"/>
                    </a:p>
                  </a:txBody>
                  <a:tcPr>
                    <a:lnR w="12700" cap="flat" cmpd="sng" algn="ctr">
                      <a:solidFill>
                        <a:schemeClr val="tx1"/>
                      </a:solidFill>
                      <a:prstDash val="solid"/>
                      <a:round/>
                      <a:headEnd type="none" w="med" len="med"/>
                      <a:tailEnd type="none" w="med" len="med"/>
                    </a:lnR>
                  </a:tcPr>
                </a:tc>
                <a:tc>
                  <a:txBody>
                    <a:bodyPr/>
                    <a:lstStyle/>
                    <a:p>
                      <a:r>
                        <a:rPr lang="en-US" sz="2000" dirty="0">
                          <a:latin typeface="Saysettha MX" panose="020B0504020207020204" pitchFamily="34" charset="-34"/>
                          <a:cs typeface="Saysettha MX" panose="020B0504020207020204" pitchFamily="34" charset="-34"/>
                        </a:rPr>
                        <a:t>8:30-8:45</a:t>
                      </a:r>
                      <a:endParaRPr lang="en-GB" sz="2000" dirty="0">
                        <a:latin typeface="Saysettha MX" panose="020B0504020207020204" pitchFamily="34" charset="-34"/>
                        <a:cs typeface="Saysettha MX" panose="020B0504020207020204" pitchFamily="34" charset="-34"/>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r>
                        <a:rPr lang="en-GB" baseline="0" dirty="0"/>
                        <a:t>Update on working group issues</a:t>
                      </a:r>
                      <a:endParaRPr lang="en-GB" dirty="0"/>
                    </a:p>
                  </a:txBody>
                  <a:tcPr/>
                </a:tc>
                <a:tc>
                  <a:txBody>
                    <a:bodyPr/>
                    <a:lstStyle/>
                    <a:p>
                      <a:r>
                        <a:rPr lang="en-GB" dirty="0"/>
                        <a:t>LBF Secretariat </a:t>
                      </a:r>
                    </a:p>
                  </a:txBody>
                  <a:tcPr>
                    <a:lnR w="12700" cap="flat" cmpd="sng" algn="ctr">
                      <a:solidFill>
                        <a:schemeClr val="tx1"/>
                      </a:solidFill>
                      <a:prstDash val="solid"/>
                      <a:round/>
                      <a:headEnd type="none" w="med" len="med"/>
                      <a:tailEnd type="none" w="med" len="med"/>
                    </a:lnR>
                  </a:tcPr>
                </a:tc>
                <a:tc>
                  <a:txBody>
                    <a:bodyPr/>
                    <a:lstStyle/>
                    <a:p>
                      <a:r>
                        <a:rPr lang="en-GB" sz="2000" dirty="0">
                          <a:latin typeface="Saysettha MX" panose="020B0504020207020204" pitchFamily="34" charset="-34"/>
                          <a:cs typeface="Saysettha MX" panose="020B0504020207020204" pitchFamily="34" charset="-34"/>
                        </a:rPr>
                        <a:t>9:00-9:15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r>
                        <a:rPr lang="en-GB" dirty="0"/>
                        <a:t>Presentation key issue 1</a:t>
                      </a:r>
                    </a:p>
                  </a:txBody>
                  <a:tcPr/>
                </a:tc>
                <a:tc>
                  <a:txBody>
                    <a:bodyPr/>
                    <a:lstStyle/>
                    <a:p>
                      <a:r>
                        <a:rPr lang="en-GB" dirty="0"/>
                        <a:t>Rob </a:t>
                      </a:r>
                      <a:r>
                        <a:rPr lang="en-GB" dirty="0" err="1"/>
                        <a:t>Kaanen</a:t>
                      </a:r>
                      <a:r>
                        <a:rPr lang="en-GB" dirty="0"/>
                        <a:t>, Project</a:t>
                      </a:r>
                      <a:r>
                        <a:rPr lang="en-GB" baseline="0" dirty="0"/>
                        <a:t> Consultant</a:t>
                      </a:r>
                      <a:endParaRPr lang="en-GB" dirty="0"/>
                    </a:p>
                  </a:txBody>
                  <a:tcPr>
                    <a:lnR w="12700" cap="flat" cmpd="sng" algn="ctr">
                      <a:solidFill>
                        <a:schemeClr val="tx1"/>
                      </a:solidFill>
                      <a:prstDash val="solid"/>
                      <a:round/>
                      <a:headEnd type="none" w="med" len="med"/>
                      <a:tailEnd type="none" w="med" len="med"/>
                    </a:lnR>
                  </a:tcPr>
                </a:tc>
                <a:tc>
                  <a:txBody>
                    <a:bodyPr/>
                    <a:lstStyle/>
                    <a:p>
                      <a:r>
                        <a:rPr lang="en-GB" sz="2000" dirty="0">
                          <a:latin typeface="Saysettha MX" panose="020B0504020207020204" pitchFamily="34" charset="-34"/>
                          <a:cs typeface="Saysettha MX" panose="020B0504020207020204" pitchFamily="34" charset="-34"/>
                        </a:rPr>
                        <a:t>9:15-9:45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r>
                        <a:rPr lang="en-GB" dirty="0"/>
                        <a:t>Roundtable</a:t>
                      </a:r>
                      <a:r>
                        <a:rPr lang="en-GB" baseline="0" dirty="0"/>
                        <a:t> discussion</a:t>
                      </a:r>
                      <a:endParaRPr lang="en-GB" dirty="0"/>
                    </a:p>
                  </a:txBody>
                  <a:tcPr/>
                </a:tc>
                <a:tc>
                  <a:txBody>
                    <a:bodyPr/>
                    <a:lstStyle/>
                    <a:p>
                      <a:r>
                        <a:rPr lang="en-GB" dirty="0"/>
                        <a:t>All participants </a:t>
                      </a:r>
                    </a:p>
                  </a:txBody>
                  <a:tcPr>
                    <a:lnR w="12700" cap="flat" cmpd="sng" algn="ctr">
                      <a:solidFill>
                        <a:schemeClr val="tx1"/>
                      </a:solidFill>
                      <a:prstDash val="solid"/>
                      <a:round/>
                      <a:headEnd type="none" w="med" len="med"/>
                      <a:tailEnd type="none" w="med" len="med"/>
                    </a:lnR>
                  </a:tcPr>
                </a:tc>
                <a:tc>
                  <a:txBody>
                    <a:bodyPr/>
                    <a:lstStyle/>
                    <a:p>
                      <a:r>
                        <a:rPr lang="en-GB" sz="2000" dirty="0">
                          <a:latin typeface="Saysettha MX" panose="020B0504020207020204" pitchFamily="34" charset="-34"/>
                          <a:cs typeface="Saysettha MX" panose="020B0504020207020204" pitchFamily="34" charset="-34"/>
                        </a:rPr>
                        <a:t>9:45-10:15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r>
                        <a:rPr lang="en-GB" dirty="0"/>
                        <a:t>Break</a:t>
                      </a:r>
                    </a:p>
                  </a:txBody>
                  <a:tcPr/>
                </a:tc>
                <a:tc>
                  <a:txBody>
                    <a:bodyPr/>
                    <a:lstStyle/>
                    <a:p>
                      <a:endParaRPr lang="en-GB" dirty="0"/>
                    </a:p>
                  </a:txBody>
                  <a:tcPr>
                    <a:lnR w="12700" cap="flat" cmpd="sng" algn="ctr">
                      <a:solidFill>
                        <a:schemeClr val="tx1"/>
                      </a:solidFill>
                      <a:prstDash val="solid"/>
                      <a:round/>
                      <a:headEnd type="none" w="med" len="med"/>
                      <a:tailEnd type="none" w="med" len="med"/>
                    </a:lnR>
                  </a:tcPr>
                </a:tc>
                <a:tc>
                  <a:txBody>
                    <a:bodyPr/>
                    <a:lstStyle/>
                    <a:p>
                      <a:r>
                        <a:rPr lang="en-GB" sz="2000" dirty="0">
                          <a:solidFill>
                            <a:schemeClr val="tx1"/>
                          </a:solidFill>
                          <a:latin typeface="Saysettha MX" panose="020B0504020207020204" pitchFamily="34" charset="-34"/>
                          <a:cs typeface="Saysettha MX" panose="020B0504020207020204" pitchFamily="34" charset="-34"/>
                        </a:rPr>
                        <a:t>10:15-10:30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70840">
                <a:tc>
                  <a:txBody>
                    <a:bodyPr/>
                    <a:lstStyle/>
                    <a:p>
                      <a:r>
                        <a:rPr lang="en-GB" dirty="0"/>
                        <a:t>Presentation key issue 2</a:t>
                      </a:r>
                    </a:p>
                  </a:txBody>
                  <a:tcPr/>
                </a:tc>
                <a:tc>
                  <a:txBody>
                    <a:bodyPr/>
                    <a:lstStyle/>
                    <a:p>
                      <a:r>
                        <a:rPr lang="en-GB" dirty="0"/>
                        <a:t>Rob </a:t>
                      </a:r>
                      <a:r>
                        <a:rPr lang="en-GB" dirty="0" err="1"/>
                        <a:t>Kaanen</a:t>
                      </a:r>
                      <a:r>
                        <a:rPr lang="en-GB" dirty="0"/>
                        <a:t>, Project Consultant</a:t>
                      </a:r>
                    </a:p>
                  </a:txBody>
                  <a:tcPr>
                    <a:lnR w="12700" cap="flat" cmpd="sng" algn="ctr">
                      <a:solidFill>
                        <a:schemeClr val="tx1"/>
                      </a:solidFill>
                      <a:prstDash val="solid"/>
                      <a:round/>
                      <a:headEnd type="none" w="med" len="med"/>
                      <a:tailEnd type="none" w="med" len="med"/>
                    </a:lnR>
                  </a:tcPr>
                </a:tc>
                <a:tc>
                  <a:txBody>
                    <a:bodyPr/>
                    <a:lstStyle/>
                    <a:p>
                      <a:r>
                        <a:rPr lang="en-GB" sz="2000" dirty="0">
                          <a:latin typeface="Saysettha MX" panose="020B0504020207020204" pitchFamily="34" charset="-34"/>
                          <a:cs typeface="Saysettha MX" panose="020B0504020207020204" pitchFamily="34" charset="-34"/>
                        </a:rPr>
                        <a:t>10:30-11:00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r>
                        <a:rPr lang="en-GB" dirty="0"/>
                        <a:t>Roundtable discussion</a:t>
                      </a:r>
                    </a:p>
                  </a:txBody>
                  <a:tcPr/>
                </a:tc>
                <a:tc>
                  <a:txBody>
                    <a:bodyPr/>
                    <a:lstStyle/>
                    <a:p>
                      <a:r>
                        <a:rPr lang="en-GB" dirty="0"/>
                        <a:t>All participants </a:t>
                      </a:r>
                    </a:p>
                  </a:txBody>
                  <a:tcPr>
                    <a:lnR w="12700" cap="flat" cmpd="sng" algn="ctr">
                      <a:solidFill>
                        <a:schemeClr val="tx1"/>
                      </a:solidFill>
                      <a:prstDash val="solid"/>
                      <a:round/>
                      <a:headEnd type="none" w="med" len="med"/>
                      <a:tailEnd type="none" w="med" len="med"/>
                    </a:lnR>
                  </a:tcPr>
                </a:tc>
                <a:tc>
                  <a:txBody>
                    <a:bodyPr/>
                    <a:lstStyle/>
                    <a:p>
                      <a:r>
                        <a:rPr lang="en-GB" sz="2000" dirty="0">
                          <a:latin typeface="Saysettha MX" panose="020B0504020207020204" pitchFamily="34" charset="-34"/>
                          <a:cs typeface="Saysettha MX" panose="020B0504020207020204" pitchFamily="34" charset="-34"/>
                        </a:rPr>
                        <a:t>11:00-11:40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r>
                        <a:rPr lang="en-GB" dirty="0"/>
                        <a:t>Wrap-up and closing remarks</a:t>
                      </a:r>
                    </a:p>
                  </a:txBody>
                  <a:tcPr/>
                </a:tc>
                <a:tc>
                  <a:txBody>
                    <a:bodyPr/>
                    <a:lstStyle/>
                    <a:p>
                      <a:r>
                        <a:rPr lang="en-GB" dirty="0"/>
                        <a:t>Ms.</a:t>
                      </a:r>
                      <a:r>
                        <a:rPr lang="en-GB" baseline="0" dirty="0"/>
                        <a:t> Valy </a:t>
                      </a:r>
                      <a:r>
                        <a:rPr lang="en-GB" baseline="0" dirty="0" err="1"/>
                        <a:t>Vetsaphong</a:t>
                      </a:r>
                      <a:r>
                        <a:rPr lang="en-GB" baseline="0" dirty="0"/>
                        <a:t>, Vice President of LNCCI</a:t>
                      </a:r>
                      <a:endParaRPr lang="en-GB" dirty="0"/>
                    </a:p>
                  </a:txBody>
                  <a:tcPr>
                    <a:lnR w="12700" cap="flat" cmpd="sng" algn="ctr">
                      <a:solidFill>
                        <a:schemeClr val="tx1"/>
                      </a:solidFill>
                      <a:prstDash val="solid"/>
                      <a:round/>
                      <a:headEnd type="none" w="med" len="med"/>
                      <a:tailEnd type="none" w="med" len="med"/>
                    </a:lnR>
                  </a:tcPr>
                </a:tc>
                <a:tc>
                  <a:txBody>
                    <a:bodyPr/>
                    <a:lstStyle/>
                    <a:p>
                      <a:r>
                        <a:rPr lang="en-GB" sz="2000" dirty="0">
                          <a:latin typeface="Saysettha MX" panose="020B0504020207020204" pitchFamily="34" charset="-34"/>
                          <a:cs typeface="Saysettha MX" panose="020B0504020207020204" pitchFamily="34" charset="-34"/>
                        </a:rPr>
                        <a:t>11:</a:t>
                      </a:r>
                      <a:r>
                        <a:rPr lang="lo-LA" sz="2000" dirty="0">
                          <a:latin typeface="Saysettha MX" panose="020B0504020207020204" pitchFamily="34" charset="-34"/>
                          <a:cs typeface="Saysettha MX" panose="020B0504020207020204" pitchFamily="34" charset="-34"/>
                        </a:rPr>
                        <a:t>4</a:t>
                      </a:r>
                      <a:r>
                        <a:rPr lang="en-GB" sz="2000" dirty="0">
                          <a:latin typeface="Saysettha MX" panose="020B0504020207020204" pitchFamily="34" charset="-34"/>
                          <a:cs typeface="Saysettha MX" panose="020B0504020207020204" pitchFamily="34" charset="-34"/>
                        </a:rPr>
                        <a:t>0-1</a:t>
                      </a:r>
                      <a:r>
                        <a:rPr lang="lo-LA" sz="2000" dirty="0">
                          <a:latin typeface="Saysettha MX" panose="020B0504020207020204" pitchFamily="34" charset="-34"/>
                          <a:cs typeface="Saysettha MX" panose="020B0504020207020204" pitchFamily="34" charset="-34"/>
                        </a:rPr>
                        <a:t>2</a:t>
                      </a:r>
                      <a:r>
                        <a:rPr lang="en-GB" sz="2000" dirty="0">
                          <a:latin typeface="Saysettha MX" panose="020B0504020207020204" pitchFamily="34" charset="-34"/>
                          <a:cs typeface="Saysettha MX" panose="020B0504020207020204" pitchFamily="34" charset="-34"/>
                        </a:rPr>
                        <a:t>:00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9737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af-ZA" altLang="en-US" sz="2800" dirty="0">
                <a:latin typeface="+mn-lt"/>
              </a:rPr>
              <a:t>Introduction</a:t>
            </a:r>
            <a:endParaRPr lang="en-GB" altLang="en-US" sz="2800" dirty="0">
              <a:latin typeface="+mn-lt"/>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3</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1014403"/>
            <a:ext cx="11615742" cy="5909310"/>
          </a:xfrm>
          <a:prstGeom prst="rect">
            <a:avLst/>
          </a:prstGeom>
          <a:noFill/>
        </p:spPr>
        <p:txBody>
          <a:bodyPr wrap="square" rtlCol="0">
            <a:spAutoFit/>
          </a:bodyPr>
          <a:lstStyle/>
          <a:p>
            <a:pPr marL="285750" indent="-285750">
              <a:buFont typeface="Arial" panose="020B0604020202020204" pitchFamily="34" charset="0"/>
              <a:buChar char="•"/>
            </a:pPr>
            <a:r>
              <a:rPr lang="en-GB" sz="2400" dirty="0">
                <a:cs typeface="Calibri" panose="020F0502020204030204" pitchFamily="34" charset="0"/>
              </a:rPr>
              <a:t>The Lao Business Forum (LBF) is a platform for public private sector dialogue, aimed at</a:t>
            </a:r>
          </a:p>
          <a:p>
            <a:pPr marL="742950" lvl="1" indent="-285750">
              <a:buFont typeface="Arial" panose="020B0604020202020204" pitchFamily="34" charset="0"/>
              <a:buChar char="•"/>
            </a:pPr>
            <a:r>
              <a:rPr lang="en-GB" sz="2400" dirty="0">
                <a:cs typeface="Calibri" panose="020F0502020204030204" pitchFamily="34" charset="0"/>
              </a:rPr>
              <a:t>Ensuring consistent enforcement and interpretation of laws</a:t>
            </a:r>
          </a:p>
          <a:p>
            <a:pPr marL="742950" lvl="1" indent="-285750">
              <a:buFont typeface="Arial" panose="020B0604020202020204" pitchFamily="34" charset="0"/>
              <a:buChar char="•"/>
            </a:pPr>
            <a:r>
              <a:rPr lang="en-GB" sz="2400" dirty="0">
                <a:cs typeface="Calibri" panose="020F0502020204030204" pitchFamily="34" charset="0"/>
              </a:rPr>
              <a:t>Removing impediments to business</a:t>
            </a:r>
          </a:p>
          <a:p>
            <a:pPr marL="742950" lvl="1" indent="-285750">
              <a:buFont typeface="Arial" panose="020B0604020202020204" pitchFamily="34" charset="0"/>
              <a:buChar char="•"/>
            </a:pPr>
            <a:r>
              <a:rPr lang="en-GB" sz="2400" dirty="0">
                <a:cs typeface="Calibri" panose="020F0502020204030204" pitchFamily="34" charset="0"/>
              </a:rPr>
              <a:t>Providing feedback on Government laws and regulations</a:t>
            </a: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r>
              <a:rPr lang="en-GB" sz="2400" dirty="0">
                <a:cs typeface="Calibri" panose="020F0502020204030204" pitchFamily="34" charset="0"/>
              </a:rPr>
              <a:t>The LBF receives technical support from the Lao Competitiveness and Trade (LCT) project and its secretariat is maintained by the LNCCI</a:t>
            </a: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r>
              <a:rPr lang="en-GB" sz="2400" dirty="0">
                <a:cs typeface="Calibri" panose="020F0502020204030204" pitchFamily="34" charset="0"/>
              </a:rPr>
              <a:t>The LBF is organized at four levels</a:t>
            </a:r>
          </a:p>
          <a:p>
            <a:pPr marL="742950" lvl="1" indent="-285750">
              <a:buFont typeface="Arial" panose="020B0604020202020204" pitchFamily="34" charset="0"/>
              <a:buChar char="•"/>
            </a:pPr>
            <a:r>
              <a:rPr lang="en-GB" sz="2400" dirty="0">
                <a:cs typeface="Calibri" panose="020F0502020204030204" pitchFamily="34" charset="0"/>
              </a:rPr>
              <a:t>Private sector working groups where policy ideas are discussed and formulated</a:t>
            </a:r>
          </a:p>
          <a:p>
            <a:pPr marL="742950" lvl="1" indent="-285750">
              <a:buFont typeface="Arial" panose="020B0604020202020204" pitchFamily="34" charset="0"/>
              <a:buChar char="•"/>
            </a:pPr>
            <a:r>
              <a:rPr lang="en-GB" sz="2400" dirty="0">
                <a:cs typeface="Calibri" panose="020F0502020204030204" pitchFamily="34" charset="0"/>
              </a:rPr>
              <a:t>Public private sector consultation meetings</a:t>
            </a:r>
          </a:p>
          <a:p>
            <a:pPr marL="742950" lvl="1" indent="-285750">
              <a:buFont typeface="Arial" panose="020B0604020202020204" pitchFamily="34" charset="0"/>
              <a:buChar char="•"/>
            </a:pPr>
            <a:r>
              <a:rPr lang="en-GB" sz="2400" dirty="0">
                <a:cs typeface="Calibri" panose="020F0502020204030204" pitchFamily="34" charset="0"/>
              </a:rPr>
              <a:t>A Steering Committee to review progress and agree on key forum inputs</a:t>
            </a:r>
          </a:p>
          <a:p>
            <a:pPr marL="742950" lvl="1" indent="-285750">
              <a:buFont typeface="Arial" panose="020B0604020202020204" pitchFamily="34" charset="0"/>
              <a:buChar char="•"/>
            </a:pPr>
            <a:r>
              <a:rPr lang="en-GB" sz="2400" dirty="0">
                <a:cs typeface="Calibri" panose="020F0502020204030204" pitchFamily="34" charset="0"/>
              </a:rPr>
              <a:t>An annual forum meeting to inform about achievements and unresolved issues</a:t>
            </a:r>
          </a:p>
          <a:p>
            <a:pPr marL="742950" lvl="1"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r>
              <a:rPr lang="en-GB" sz="2400" dirty="0">
                <a:cs typeface="Calibri" panose="020F0502020204030204" pitchFamily="34" charset="0"/>
              </a:rPr>
              <a:t>The next LBF will take place in October 2019</a:t>
            </a:r>
          </a:p>
          <a:p>
            <a:endParaRPr lang="en-GB" dirty="0"/>
          </a:p>
        </p:txBody>
      </p:sp>
    </p:spTree>
    <p:extLst>
      <p:ext uri="{BB962C8B-B14F-4D97-AF65-F5344CB8AC3E}">
        <p14:creationId xmlns:p14="http://schemas.microsoft.com/office/powerpoint/2010/main" val="2718404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af-ZA" altLang="en-US" sz="2800" dirty="0">
                <a:latin typeface="+mn-lt"/>
              </a:rPr>
              <a:t>Update on financial sector working group issues (1)</a:t>
            </a:r>
            <a:endParaRPr lang="en-GB" altLang="en-US" sz="2800" dirty="0">
              <a:latin typeface="+mn-lt"/>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4</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1014403"/>
            <a:ext cx="11615742" cy="6647974"/>
          </a:xfrm>
          <a:prstGeom prst="rect">
            <a:avLst/>
          </a:prstGeom>
          <a:noFill/>
        </p:spPr>
        <p:txBody>
          <a:bodyPr wrap="square" rtlCol="0">
            <a:spAutoFit/>
          </a:bodyPr>
          <a:lstStyle/>
          <a:p>
            <a:pPr marL="285750" indent="-285750">
              <a:buFont typeface="Arial" panose="020B0604020202020204" pitchFamily="34" charset="0"/>
              <a:buChar char="•"/>
            </a:pPr>
            <a:r>
              <a:rPr lang="en-GB" sz="2400" dirty="0">
                <a:cs typeface="Calibri" panose="020F0502020204030204" pitchFamily="34" charset="0"/>
              </a:rPr>
              <a:t>Issues raised at the previous working group meeting on …….</a:t>
            </a:r>
          </a:p>
          <a:p>
            <a:pPr marL="914400" lvl="1" indent="-457200">
              <a:buFont typeface="+mj-lt"/>
              <a:buAutoNum type="arabicPeriod"/>
            </a:pPr>
            <a:r>
              <a:rPr lang="en-GB" sz="2400" dirty="0">
                <a:cs typeface="Calibri" panose="020F0502020204030204" pitchFamily="34" charset="0"/>
              </a:rPr>
              <a:t>Foreign currency lending and FX conversion</a:t>
            </a:r>
          </a:p>
          <a:p>
            <a:pPr marL="914400" lvl="1" indent="-457200">
              <a:buFont typeface="+mj-lt"/>
              <a:buAutoNum type="arabicPeriod"/>
            </a:pPr>
            <a:r>
              <a:rPr lang="en-GB" sz="2400" dirty="0">
                <a:cs typeface="Calibri" panose="020F0502020204030204" pitchFamily="34" charset="0"/>
              </a:rPr>
              <a:t>Credit information sharing</a:t>
            </a:r>
          </a:p>
          <a:p>
            <a:pPr marL="914400" lvl="1" indent="-457200">
              <a:buFont typeface="+mj-lt"/>
              <a:buAutoNum type="arabicPeriod"/>
            </a:pPr>
            <a:r>
              <a:rPr lang="en-GB" sz="2400" dirty="0">
                <a:cs typeface="Calibri" panose="020F0502020204030204" pitchFamily="34" charset="0"/>
              </a:rPr>
              <a:t>Reserve requirements</a:t>
            </a:r>
          </a:p>
          <a:p>
            <a:pPr marL="914400" lvl="1" indent="-457200">
              <a:buFont typeface="+mj-lt"/>
              <a:buAutoNum type="arabicPeriod"/>
            </a:pPr>
            <a:r>
              <a:rPr lang="en-GB" sz="2400" dirty="0">
                <a:cs typeface="Calibri" panose="020F0502020204030204" pitchFamily="34" charset="0"/>
              </a:rPr>
              <a:t>Leasing in LAK</a:t>
            </a:r>
          </a:p>
          <a:p>
            <a:pPr marL="914400" lvl="1" indent="-457200">
              <a:buFont typeface="+mj-lt"/>
              <a:buAutoNum type="arabicPeriod"/>
            </a:pPr>
            <a:r>
              <a:rPr lang="en-GB" sz="2400" dirty="0">
                <a:cs typeface="Calibri" panose="020F0502020204030204" pitchFamily="34" charset="0"/>
              </a:rPr>
              <a:t>Deductibility of VAT</a:t>
            </a:r>
          </a:p>
          <a:p>
            <a:pPr marL="914400" lvl="1" indent="-457200">
              <a:buFont typeface="+mj-lt"/>
              <a:buAutoNum type="arabicPeriod"/>
            </a:pPr>
            <a:r>
              <a:rPr lang="en-GB" sz="2400" dirty="0">
                <a:cs typeface="Calibri" panose="020F0502020204030204" pitchFamily="34" charset="0"/>
              </a:rPr>
              <a:t>Double taxation of reinsurance</a:t>
            </a:r>
          </a:p>
          <a:p>
            <a:pPr marL="914400" lvl="1" indent="-457200">
              <a:buFont typeface="+mj-lt"/>
              <a:buAutoNum type="arabicPeriod"/>
            </a:pPr>
            <a:r>
              <a:rPr lang="en-GB" sz="2400" dirty="0">
                <a:cs typeface="Calibri" panose="020F0502020204030204" pitchFamily="34" charset="0"/>
              </a:rPr>
              <a:t>National payment system</a:t>
            </a:r>
          </a:p>
          <a:p>
            <a:pPr lvl="1"/>
            <a:r>
              <a:rPr lang="en-GB" sz="2400" dirty="0">
                <a:cs typeface="Calibri" panose="020F0502020204030204" pitchFamily="34" charset="0"/>
              </a:rPr>
              <a:t>+ Lack of benchmark interest rates for longer maturities</a:t>
            </a: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r>
              <a:rPr lang="en-GB" sz="2400" dirty="0">
                <a:cs typeface="Calibri" panose="020F0502020204030204" pitchFamily="34" charset="0"/>
              </a:rPr>
              <a:t>Issues were further investigated during interview round April – May</a:t>
            </a: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r>
              <a:rPr lang="en-GB" sz="2400" dirty="0">
                <a:cs typeface="Calibri" panose="020F0502020204030204" pitchFamily="34" charset="0"/>
              </a:rPr>
              <a:t>Interest rate caps issue considered resolved as repealed through Agreement 140/</a:t>
            </a:r>
            <a:r>
              <a:rPr lang="en-GB" sz="2400" dirty="0" err="1">
                <a:cs typeface="Calibri" panose="020F0502020204030204" pitchFamily="34" charset="0"/>
              </a:rPr>
              <a:t>BoL</a:t>
            </a:r>
            <a:r>
              <a:rPr lang="en-GB" sz="2400" dirty="0">
                <a:cs typeface="Calibri" panose="020F0502020204030204" pitchFamily="34" charset="0"/>
              </a:rPr>
              <a:t> of 12 February 2019 </a:t>
            </a: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endParaRPr lang="en-GB" sz="2400" dirty="0">
              <a:cs typeface="Calibri" panose="020F0502020204030204" pitchFamily="34" charset="0"/>
            </a:endParaRPr>
          </a:p>
          <a:p>
            <a:pPr marL="742950" lvl="1" indent="-285750">
              <a:buFont typeface="Arial" panose="020B0604020202020204" pitchFamily="34" charset="0"/>
              <a:buChar char="•"/>
            </a:pPr>
            <a:endParaRPr lang="en-GB" dirty="0"/>
          </a:p>
        </p:txBody>
      </p:sp>
    </p:spTree>
    <p:extLst>
      <p:ext uri="{BB962C8B-B14F-4D97-AF65-F5344CB8AC3E}">
        <p14:creationId xmlns:p14="http://schemas.microsoft.com/office/powerpoint/2010/main" val="103819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en-GB" altLang="en-US" sz="2800" dirty="0">
                <a:latin typeface="+mn-lt"/>
              </a:rPr>
              <a:t>Update on financial sector working group issues (2)</a:t>
            </a: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5</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1014403"/>
            <a:ext cx="11615742" cy="4062651"/>
          </a:xfrm>
          <a:prstGeom prst="rect">
            <a:avLst/>
          </a:prstGeom>
          <a:noFill/>
        </p:spPr>
        <p:txBody>
          <a:bodyPr wrap="square" rtlCol="0">
            <a:spAutoFit/>
          </a:bodyPr>
          <a:lstStyle/>
          <a:p>
            <a:pPr marL="285750" indent="-285750">
              <a:buFont typeface="Arial" panose="020B0604020202020204" pitchFamily="34" charset="0"/>
              <a:buChar char="•"/>
            </a:pPr>
            <a:r>
              <a:rPr lang="en-GB" sz="2400" dirty="0">
                <a:cs typeface="Calibri" panose="020F0502020204030204" pitchFamily="34" charset="0"/>
              </a:rPr>
              <a:t>Based on …………..</a:t>
            </a: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r>
              <a:rPr lang="en-GB" sz="2400" dirty="0">
                <a:cs typeface="Calibri" panose="020F0502020204030204" pitchFamily="34" charset="0"/>
              </a:rPr>
              <a:t>Policy notes prepared on two key issues</a:t>
            </a:r>
          </a:p>
          <a:p>
            <a:pPr marL="742950" lvl="1" indent="-285750">
              <a:buFont typeface="Arial" panose="020B0604020202020204" pitchFamily="34" charset="0"/>
              <a:buChar char="•"/>
            </a:pPr>
            <a:r>
              <a:rPr lang="en-GB" sz="2400" dirty="0">
                <a:cs typeface="Calibri" panose="020F0502020204030204" pitchFamily="34" charset="0"/>
              </a:rPr>
              <a:t>Credit information sharing</a:t>
            </a:r>
          </a:p>
          <a:p>
            <a:pPr marL="742950" lvl="1" indent="-285750">
              <a:buFont typeface="Arial" panose="020B0604020202020204" pitchFamily="34" charset="0"/>
              <a:buChar char="•"/>
            </a:pPr>
            <a:r>
              <a:rPr lang="en-GB" sz="2400" dirty="0">
                <a:cs typeface="Calibri" panose="020F0502020204030204" pitchFamily="34" charset="0"/>
              </a:rPr>
              <a:t>Registration of credit documentation and loan security agreements</a:t>
            </a:r>
          </a:p>
          <a:p>
            <a:pPr lvl="1"/>
            <a:endParaRPr lang="en-GB" sz="2400" dirty="0">
              <a:cs typeface="Calibri" panose="020F0502020204030204" pitchFamily="34" charset="0"/>
            </a:endParaRPr>
          </a:p>
          <a:p>
            <a:r>
              <a:rPr lang="en-GB" sz="2400" dirty="0">
                <a:cs typeface="Calibri" panose="020F0502020204030204" pitchFamily="34" charset="0"/>
              </a:rPr>
              <a:t>Next steps for working group in lead up to business forum:</a:t>
            </a:r>
          </a:p>
          <a:p>
            <a:pPr marL="457200" indent="-457200">
              <a:buFont typeface="+mj-lt"/>
              <a:buAutoNum type="arabicPeriod"/>
            </a:pPr>
            <a:r>
              <a:rPr lang="en-GB" sz="2400" dirty="0" err="1">
                <a:cs typeface="Calibri" panose="020F0502020204030204" pitchFamily="34" charset="0"/>
              </a:rPr>
              <a:t>Aaaa</a:t>
            </a:r>
            <a:endParaRPr lang="en-GB" sz="2400" dirty="0">
              <a:cs typeface="Calibri" panose="020F0502020204030204" pitchFamily="34" charset="0"/>
            </a:endParaRPr>
          </a:p>
          <a:p>
            <a:pPr marL="457200" indent="-457200">
              <a:buFont typeface="+mj-lt"/>
              <a:buAutoNum type="arabicPeriod"/>
            </a:pPr>
            <a:r>
              <a:rPr lang="en-GB" sz="2400" dirty="0" err="1">
                <a:cs typeface="Calibri" panose="020F0502020204030204" pitchFamily="34" charset="0"/>
              </a:rPr>
              <a:t>Bbbb</a:t>
            </a:r>
            <a:endParaRPr lang="en-GB" sz="2400" dirty="0">
              <a:cs typeface="Calibri" panose="020F0502020204030204" pitchFamily="34" charset="0"/>
            </a:endParaRPr>
          </a:p>
          <a:p>
            <a:pPr marL="457200" indent="-457200">
              <a:buFont typeface="+mj-lt"/>
              <a:buAutoNum type="arabicPeriod"/>
            </a:pPr>
            <a:r>
              <a:rPr lang="en-GB" sz="2400" dirty="0" err="1">
                <a:cs typeface="Calibri" panose="020F0502020204030204" pitchFamily="34" charset="0"/>
              </a:rPr>
              <a:t>Cccc</a:t>
            </a:r>
            <a:endParaRPr lang="en-GB" sz="2400" dirty="0">
              <a:cs typeface="Calibri" panose="020F0502020204030204" pitchFamily="34" charset="0"/>
            </a:endParaRPr>
          </a:p>
          <a:p>
            <a:pPr marL="742950" lvl="1" indent="-285750">
              <a:buFont typeface="Arial" panose="020B0604020202020204" pitchFamily="34" charset="0"/>
              <a:buChar char="•"/>
            </a:pPr>
            <a:endParaRPr lang="en-GB" dirty="0"/>
          </a:p>
        </p:txBody>
      </p:sp>
    </p:spTree>
    <p:extLst>
      <p:ext uri="{BB962C8B-B14F-4D97-AF65-F5344CB8AC3E}">
        <p14:creationId xmlns:p14="http://schemas.microsoft.com/office/powerpoint/2010/main" val="1828917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1463" y="2114553"/>
            <a:ext cx="8943975" cy="514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38" name="Title 1"/>
          <p:cNvSpPr>
            <a:spLocks noGrp="1" noChangeArrowheads="1"/>
          </p:cNvSpPr>
          <p:nvPr>
            <p:ph type="ctrTitle"/>
          </p:nvPr>
        </p:nvSpPr>
        <p:spPr>
          <a:xfrm>
            <a:off x="271463" y="142867"/>
            <a:ext cx="11658600" cy="852487"/>
          </a:xfrm>
        </p:spPr>
        <p:txBody>
          <a:bodyPr>
            <a:noAutofit/>
          </a:bodyPr>
          <a:lstStyle/>
          <a:p>
            <a:r>
              <a:rPr lang="af-ZA" altLang="en-US" sz="2800" dirty="0">
                <a:latin typeface="+mn-lt"/>
              </a:rPr>
              <a:t>Key issues presentation and discussion</a:t>
            </a:r>
            <a:endParaRPr lang="en-GB" altLang="en-US" sz="2800" dirty="0">
              <a:latin typeface="+mn-lt"/>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6</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2114553"/>
            <a:ext cx="11615742" cy="1477328"/>
          </a:xfrm>
          <a:prstGeom prst="rect">
            <a:avLst/>
          </a:prstGeom>
          <a:noFill/>
        </p:spPr>
        <p:txBody>
          <a:bodyPr wrap="square" rtlCol="0">
            <a:spAutoFit/>
          </a:bodyPr>
          <a:lstStyle/>
          <a:p>
            <a:pPr marL="285750" indent="-285750">
              <a:buFont typeface="Arial" panose="020B0604020202020204" pitchFamily="34" charset="0"/>
              <a:buChar char="•"/>
            </a:pPr>
            <a:r>
              <a:rPr lang="en-GB" sz="2400" dirty="0">
                <a:cs typeface="Calibri" panose="020F0502020204030204" pitchFamily="34" charset="0"/>
              </a:rPr>
              <a:t>Credit information sharing</a:t>
            </a: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r>
              <a:rPr lang="en-GB" sz="2400" dirty="0">
                <a:cs typeface="Calibri" panose="020F0502020204030204" pitchFamily="34" charset="0"/>
              </a:rPr>
              <a:t>Registration of credit documentation and loan security agreements</a:t>
            </a:r>
          </a:p>
          <a:p>
            <a:pPr marL="742950" lvl="1" indent="-285750">
              <a:buFont typeface="Arial" panose="020B0604020202020204" pitchFamily="34" charset="0"/>
              <a:buChar char="•"/>
            </a:pPr>
            <a:endParaRPr lang="en-GB" dirty="0"/>
          </a:p>
        </p:txBody>
      </p:sp>
    </p:spTree>
    <p:extLst>
      <p:ext uri="{BB962C8B-B14F-4D97-AF65-F5344CB8AC3E}">
        <p14:creationId xmlns:p14="http://schemas.microsoft.com/office/powerpoint/2010/main" val="813453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en-GB" altLang="en-US" sz="2800" dirty="0">
                <a:latin typeface="+mn-lt"/>
              </a:rPr>
              <a:t>Information sharing has a positive impact on credit conditions and a credit registry has been operating in Lao since 2012</a:t>
            </a: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7</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1014403"/>
            <a:ext cx="11615742" cy="6401753"/>
          </a:xfrm>
          <a:prstGeom prst="rect">
            <a:avLst/>
          </a:prstGeom>
          <a:noFill/>
        </p:spPr>
        <p:txBody>
          <a:bodyPr wrap="square" rtlCol="0">
            <a:spAutoFit/>
          </a:bodyPr>
          <a:lstStyle/>
          <a:p>
            <a:pPr marL="285750" indent="-285750">
              <a:buFont typeface="Arial" panose="020B0604020202020204" pitchFamily="34" charset="0"/>
              <a:buChar char="•"/>
            </a:pPr>
            <a:r>
              <a:rPr lang="en-GB" sz="2400" dirty="0">
                <a:cs typeface="Calibri" panose="020F0502020204030204" pitchFamily="34" charset="0"/>
              </a:rPr>
              <a:t>Public and private credit registries exist to improve the information available on borrowing firms and individuals</a:t>
            </a:r>
          </a:p>
          <a:p>
            <a:pPr marL="285750" indent="-285750">
              <a:buFont typeface="Arial" panose="020B0604020202020204" pitchFamily="34" charset="0"/>
              <a:buChar char="•"/>
            </a:pPr>
            <a:r>
              <a:rPr lang="en-GB" sz="2400" dirty="0">
                <a:cs typeface="Calibri" panose="020F0502020204030204" pitchFamily="34" charset="0"/>
              </a:rPr>
              <a:t>Credit information sharing can allow lenders to extend greater credit at more favourable interest rates</a:t>
            </a:r>
          </a:p>
          <a:p>
            <a:pPr marL="285750" indent="-285750">
              <a:buFont typeface="Arial" panose="020B0604020202020204" pitchFamily="34" charset="0"/>
              <a:buChar char="•"/>
            </a:pPr>
            <a:r>
              <a:rPr lang="en-GB" sz="2400" dirty="0">
                <a:cs typeface="Calibri" panose="020F0502020204030204" pitchFamily="34" charset="0"/>
              </a:rPr>
              <a:t>The Credit Information </a:t>
            </a:r>
            <a:r>
              <a:rPr lang="en-GB" sz="2400" dirty="0" err="1">
                <a:cs typeface="Calibri" panose="020F0502020204030204" pitchFamily="34" charset="0"/>
              </a:rPr>
              <a:t>Center</a:t>
            </a:r>
            <a:r>
              <a:rPr lang="en-GB" sz="2400" dirty="0">
                <a:cs typeface="Calibri" panose="020F0502020204030204" pitchFamily="34" charset="0"/>
              </a:rPr>
              <a:t> (CIC) was established in 2012 under the Bank of Lao and financial sector membership is compulsory</a:t>
            </a:r>
          </a:p>
          <a:p>
            <a:pPr marL="285750" indent="-285750">
              <a:buFont typeface="Arial" panose="020B0604020202020204" pitchFamily="34" charset="0"/>
              <a:buChar char="•"/>
            </a:pPr>
            <a:r>
              <a:rPr lang="en-GB" sz="2400" dirty="0">
                <a:cs typeface="Calibri" panose="020F0502020204030204" pitchFamily="34" charset="0"/>
              </a:rPr>
              <a:t>The CIC scores quite well in the World Bank’s annual Doing Business Report on depth of information coverage</a:t>
            </a:r>
          </a:p>
          <a:p>
            <a:pPr marL="1200150" lvl="2" indent="-285750">
              <a:buFont typeface="Arial" panose="020B0604020202020204" pitchFamily="34" charset="0"/>
              <a:buChar char="•"/>
            </a:pPr>
            <a:r>
              <a:rPr lang="en-GB" sz="2000" dirty="0">
                <a:cs typeface="Calibri" panose="020F0502020204030204" pitchFamily="34" charset="0"/>
              </a:rPr>
              <a:t>CIC includes both firms and individuals</a:t>
            </a:r>
          </a:p>
          <a:p>
            <a:pPr marL="1200150" lvl="2" indent="-285750">
              <a:buFont typeface="Arial" panose="020B0604020202020204" pitchFamily="34" charset="0"/>
              <a:buChar char="•"/>
            </a:pPr>
            <a:r>
              <a:rPr lang="en-GB" sz="2000" dirty="0">
                <a:cs typeface="Calibri" panose="020F0502020204030204" pitchFamily="34" charset="0"/>
              </a:rPr>
              <a:t>Positive and negative credit data covered</a:t>
            </a:r>
          </a:p>
          <a:p>
            <a:pPr marL="1200150" lvl="2" indent="-285750">
              <a:buFont typeface="Arial" panose="020B0604020202020204" pitchFamily="34" charset="0"/>
              <a:buChar char="•"/>
            </a:pPr>
            <a:r>
              <a:rPr lang="en-GB" sz="2000" dirty="0">
                <a:cs typeface="Calibri" panose="020F0502020204030204" pitchFamily="34" charset="0"/>
              </a:rPr>
              <a:t>Online access</a:t>
            </a:r>
          </a:p>
          <a:p>
            <a:pPr marL="1200150" lvl="2" indent="-285750">
              <a:buFont typeface="Arial" panose="020B0604020202020204" pitchFamily="34" charset="0"/>
              <a:buChar char="•"/>
            </a:pPr>
            <a:r>
              <a:rPr lang="en-GB" sz="2000" dirty="0">
                <a:cs typeface="Calibri" panose="020F0502020204030204" pitchFamily="34" charset="0"/>
              </a:rPr>
              <a:t>Contains more than two years of historical data</a:t>
            </a:r>
          </a:p>
          <a:p>
            <a:pPr marL="285750" indent="-285750">
              <a:buFont typeface="Arial" panose="020B0604020202020204" pitchFamily="34" charset="0"/>
              <a:buChar char="•"/>
            </a:pPr>
            <a:r>
              <a:rPr lang="en-GB" sz="2400" dirty="0">
                <a:cs typeface="Calibri" panose="020F0502020204030204" pitchFamily="34" charset="0"/>
              </a:rPr>
              <a:t>However, at 14.5% of the population, the coverage of firms and individuals is below the East Asia &amp; Pacific region average</a:t>
            </a: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endParaRPr lang="en-GB" sz="2400" dirty="0">
              <a:cs typeface="Calibri" panose="020F0502020204030204" pitchFamily="34" charset="0"/>
            </a:endParaRPr>
          </a:p>
          <a:p>
            <a:endParaRPr lang="en-GB" dirty="0"/>
          </a:p>
        </p:txBody>
      </p:sp>
    </p:spTree>
    <p:extLst>
      <p:ext uri="{BB962C8B-B14F-4D97-AF65-F5344CB8AC3E}">
        <p14:creationId xmlns:p14="http://schemas.microsoft.com/office/powerpoint/2010/main" val="279221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en-GB" altLang="en-US" sz="2800" dirty="0">
                <a:latin typeface="+mn-lt"/>
              </a:rPr>
              <a:t>As a public credit registry, the CIC has been improving its services, but Lao does not have a fully fledged credit bureau</a:t>
            </a: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8</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1014403"/>
            <a:ext cx="11615742" cy="5016758"/>
          </a:xfrm>
          <a:prstGeom prst="rect">
            <a:avLst/>
          </a:prstGeom>
          <a:noFill/>
        </p:spPr>
        <p:txBody>
          <a:bodyPr wrap="square" rtlCol="0">
            <a:spAutoFit/>
          </a:bodyPr>
          <a:lstStyle/>
          <a:p>
            <a:pPr marL="285750" indent="-285750">
              <a:buFont typeface="Arial" panose="020B0604020202020204" pitchFamily="34" charset="0"/>
              <a:buChar char="•"/>
            </a:pPr>
            <a:r>
              <a:rPr lang="en-GB" sz="2400" dirty="0">
                <a:cs typeface="Calibri" panose="020F0502020204030204" pitchFamily="34" charset="0"/>
              </a:rPr>
              <a:t>Studies have shown that credit bureaus have a greater impact on improving the credit environment than a public credit registry, especially for smaller firms*</a:t>
            </a:r>
          </a:p>
          <a:p>
            <a:pPr marL="285750" indent="-285750">
              <a:buFont typeface="Arial" panose="020B0604020202020204" pitchFamily="34" charset="0"/>
              <a:buChar char="•"/>
            </a:pPr>
            <a:r>
              <a:rPr lang="en-GB" sz="2400" dirty="0">
                <a:cs typeface="Calibri" panose="020F0502020204030204" pitchFamily="34" charset="0"/>
              </a:rPr>
              <a:t>Credit bureaus can lower lenders operational cost and improve profitability</a:t>
            </a:r>
          </a:p>
          <a:p>
            <a:pPr marL="285750" indent="-285750">
              <a:buFont typeface="Arial" panose="020B0604020202020204" pitchFamily="34" charset="0"/>
              <a:buChar char="•"/>
            </a:pPr>
            <a:r>
              <a:rPr lang="en-GB" sz="2400" dirty="0">
                <a:cs typeface="Calibri" panose="020F0502020204030204" pitchFamily="34" charset="0"/>
              </a:rPr>
              <a:t>A credit bureau would offer value added services, such as</a:t>
            </a:r>
          </a:p>
          <a:p>
            <a:pPr marL="742950" lvl="1" indent="-285750">
              <a:buFont typeface="Arial" panose="020B0604020202020204" pitchFamily="34" charset="0"/>
              <a:buChar char="•"/>
            </a:pPr>
            <a:r>
              <a:rPr lang="en-GB" sz="2000" dirty="0">
                <a:cs typeface="Calibri" panose="020F0502020204030204" pitchFamily="34" charset="0"/>
              </a:rPr>
              <a:t>Credit scoring</a:t>
            </a:r>
          </a:p>
          <a:p>
            <a:pPr marL="742950" lvl="1" indent="-285750">
              <a:buFont typeface="Arial" panose="020B0604020202020204" pitchFamily="34" charset="0"/>
              <a:buChar char="•"/>
            </a:pPr>
            <a:r>
              <a:rPr lang="en-GB" sz="2000" dirty="0">
                <a:cs typeface="Calibri" panose="020F0502020204030204" pitchFamily="34" charset="0"/>
              </a:rPr>
              <a:t>Reporting services</a:t>
            </a:r>
          </a:p>
          <a:p>
            <a:pPr marL="742950" lvl="1" indent="-285750">
              <a:buFont typeface="Arial" panose="020B0604020202020204" pitchFamily="34" charset="0"/>
              <a:buChar char="•"/>
            </a:pPr>
            <a:r>
              <a:rPr lang="en-GB" sz="2000" dirty="0">
                <a:cs typeface="Calibri" panose="020F0502020204030204" pitchFamily="34" charset="0"/>
              </a:rPr>
              <a:t>Broader range of information, including data from retailers, utility companies and increasingly alternative data from mobile phone and social media</a:t>
            </a:r>
          </a:p>
          <a:p>
            <a:pPr marL="285750" indent="-285750">
              <a:buFont typeface="Arial" panose="020B0604020202020204" pitchFamily="34" charset="0"/>
              <a:buChar char="•"/>
            </a:pPr>
            <a:r>
              <a:rPr lang="en-GB" sz="2400" dirty="0">
                <a:cs typeface="Calibri" panose="020F0502020204030204" pitchFamily="34" charset="0"/>
              </a:rPr>
              <a:t>Over the years, the CIC has been expanding its membership by including more leasing companies, MFIs and offering more flexible pricing plans</a:t>
            </a:r>
          </a:p>
          <a:p>
            <a:pPr marL="285750" indent="-285750">
              <a:buFont typeface="Arial" panose="020B0604020202020204" pitchFamily="34" charset="0"/>
              <a:buChar char="•"/>
            </a:pPr>
            <a:r>
              <a:rPr lang="en-GB" sz="2400" dirty="0">
                <a:cs typeface="Calibri" panose="020F0502020204030204" pitchFamily="34" charset="0"/>
              </a:rPr>
              <a:t>Further improvement plans in the pipeline</a:t>
            </a:r>
          </a:p>
          <a:p>
            <a:pPr marL="742950" lvl="1" indent="-285750">
              <a:buFont typeface="Arial" panose="020B0604020202020204" pitchFamily="34" charset="0"/>
              <a:buChar char="•"/>
            </a:pPr>
            <a:r>
              <a:rPr lang="en-GB" sz="2000" dirty="0">
                <a:cs typeface="Calibri" panose="020F0502020204030204" pitchFamily="34" charset="0"/>
              </a:rPr>
              <a:t>Include utility provider data and links to Government databases</a:t>
            </a:r>
          </a:p>
          <a:p>
            <a:pPr marL="742950" lvl="1" indent="-285750">
              <a:buFont typeface="Arial" panose="020B0604020202020204" pitchFamily="34" charset="0"/>
              <a:buChar char="•"/>
            </a:pPr>
            <a:r>
              <a:rPr lang="en-GB" sz="2000" dirty="0">
                <a:cs typeface="Calibri" panose="020F0502020204030204" pitchFamily="34" charset="0"/>
              </a:rPr>
              <a:t>CIC will become a separate legal entity over the next 6 months</a:t>
            </a:r>
          </a:p>
          <a:p>
            <a:pPr marL="742950" lvl="1" indent="-285750">
              <a:buFont typeface="Arial" panose="020B0604020202020204" pitchFamily="34" charset="0"/>
              <a:buChar char="•"/>
            </a:pPr>
            <a:r>
              <a:rPr lang="en-GB" sz="2000" dirty="0">
                <a:cs typeface="Calibri" panose="020F0502020204030204" pitchFamily="34" charset="0"/>
              </a:rPr>
              <a:t>Plans for the selection and procurement of a new IT platform</a:t>
            </a:r>
            <a:endParaRPr lang="en-GB" sz="1600" dirty="0"/>
          </a:p>
        </p:txBody>
      </p:sp>
      <p:sp>
        <p:nvSpPr>
          <p:cNvPr id="2" name="TextBox 1"/>
          <p:cNvSpPr txBox="1"/>
          <p:nvPr/>
        </p:nvSpPr>
        <p:spPr>
          <a:xfrm>
            <a:off x="414331" y="6414580"/>
            <a:ext cx="10258425" cy="276999"/>
          </a:xfrm>
          <a:prstGeom prst="rect">
            <a:avLst/>
          </a:prstGeom>
          <a:noFill/>
        </p:spPr>
        <p:txBody>
          <a:bodyPr wrap="square" rtlCol="0">
            <a:spAutoFit/>
          </a:bodyPr>
          <a:lstStyle/>
          <a:p>
            <a:r>
              <a:rPr lang="en-GB" sz="1200" dirty="0"/>
              <a:t>* = IFC presentation on global credit reporting program (2015). Credit Reporting and Financing Constraints.  World Bank Policy Research Working Paper (2003)</a:t>
            </a:r>
          </a:p>
        </p:txBody>
      </p:sp>
    </p:spTree>
    <p:extLst>
      <p:ext uri="{BB962C8B-B14F-4D97-AF65-F5344CB8AC3E}">
        <p14:creationId xmlns:p14="http://schemas.microsoft.com/office/powerpoint/2010/main" val="289581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af-ZA" altLang="en-US" sz="2800" dirty="0">
                <a:latin typeface="+mn-lt"/>
              </a:rPr>
              <a:t>The sector raised concerns before about the </a:t>
            </a:r>
            <a:r>
              <a:rPr lang="en-GB" altLang="en-US" sz="2800" dirty="0">
                <a:latin typeface="+mn-lt"/>
              </a:rPr>
              <a:t>the information coverage and quality of customer credit information provided by the CIC</a:t>
            </a: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9</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1128707"/>
            <a:ext cx="11615742" cy="5170646"/>
          </a:xfrm>
          <a:prstGeom prst="rect">
            <a:avLst/>
          </a:prstGeom>
          <a:noFill/>
        </p:spPr>
        <p:txBody>
          <a:bodyPr wrap="square" rtlCol="0">
            <a:spAutoFit/>
          </a:bodyPr>
          <a:lstStyle/>
          <a:p>
            <a:pPr marL="285750" indent="-285750">
              <a:buFont typeface="Arial" panose="020B0604020202020204" pitchFamily="34" charset="0"/>
              <a:buChar char="•"/>
            </a:pPr>
            <a:r>
              <a:rPr lang="en-GB" sz="2400" dirty="0">
                <a:cs typeface="Calibri" panose="020F0502020204030204" pitchFamily="34" charset="0"/>
              </a:rPr>
              <a:t>The issue was raised before at the 2017 Lao Business Forum</a:t>
            </a:r>
          </a:p>
          <a:p>
            <a:pPr marL="285750" indent="-285750">
              <a:buFont typeface="Arial" panose="020B0604020202020204" pitchFamily="34" charset="0"/>
              <a:buChar char="•"/>
            </a:pPr>
            <a:r>
              <a:rPr lang="en-GB" sz="2400" dirty="0">
                <a:cs typeface="Calibri" panose="020F0502020204030204" pitchFamily="34" charset="0"/>
              </a:rPr>
              <a:t>In a survey conducted last year by the CIC</a:t>
            </a:r>
          </a:p>
          <a:p>
            <a:pPr marL="742950" lvl="1" indent="-285750">
              <a:buFont typeface="Arial" panose="020B0604020202020204" pitchFamily="34" charset="0"/>
              <a:buChar char="•"/>
            </a:pPr>
            <a:r>
              <a:rPr lang="en-GB" sz="2400" u="sng" dirty="0">
                <a:cs typeface="Calibri" panose="020F0502020204030204" pitchFamily="34" charset="0"/>
              </a:rPr>
              <a:t>Almost half </a:t>
            </a:r>
            <a:r>
              <a:rPr lang="en-GB" sz="2400" dirty="0">
                <a:cs typeface="Calibri" panose="020F0502020204030204" pitchFamily="34" charset="0"/>
              </a:rPr>
              <a:t>responded that the information provided by CIC is insufficient</a:t>
            </a:r>
          </a:p>
          <a:p>
            <a:pPr marL="742950" lvl="1" indent="-285750">
              <a:buFont typeface="Arial" panose="020B0604020202020204" pitchFamily="34" charset="0"/>
              <a:buChar char="•"/>
            </a:pPr>
            <a:r>
              <a:rPr lang="en-GB" sz="2400" u="sng" dirty="0">
                <a:cs typeface="Calibri" panose="020F0502020204030204" pitchFamily="34" charset="0"/>
              </a:rPr>
              <a:t>Two-third </a:t>
            </a:r>
            <a:r>
              <a:rPr lang="en-GB" sz="2400" dirty="0">
                <a:cs typeface="Calibri" panose="020F0502020204030204" pitchFamily="34" charset="0"/>
              </a:rPr>
              <a:t>said that the CIC information does not meet business requirements</a:t>
            </a:r>
          </a:p>
          <a:p>
            <a:pPr marL="285750" indent="-285750">
              <a:buFont typeface="Arial" panose="020B0604020202020204" pitchFamily="34" charset="0"/>
              <a:buChar char="•"/>
            </a:pPr>
            <a:r>
              <a:rPr lang="en-GB" sz="2400" dirty="0">
                <a:cs typeface="Calibri" panose="020F0502020204030204" pitchFamily="34" charset="0"/>
              </a:rPr>
              <a:t>Information coverage is seen as too limited</a:t>
            </a:r>
          </a:p>
          <a:p>
            <a:pPr marL="742950" lvl="1" indent="-285750">
              <a:buFont typeface="Arial" panose="020B0604020202020204" pitchFamily="34" charset="0"/>
              <a:buChar char="•"/>
            </a:pPr>
            <a:r>
              <a:rPr lang="en-GB" sz="2400" dirty="0">
                <a:cs typeface="Calibri" panose="020F0502020204030204" pitchFamily="34" charset="0"/>
              </a:rPr>
              <a:t>Retail and utility provider data not included</a:t>
            </a:r>
          </a:p>
          <a:p>
            <a:pPr marL="742950" lvl="1" indent="-285750">
              <a:buFont typeface="Arial" panose="020B0604020202020204" pitchFamily="34" charset="0"/>
              <a:buChar char="•"/>
            </a:pPr>
            <a:r>
              <a:rPr lang="en-GB" sz="2400" dirty="0">
                <a:cs typeface="Calibri" panose="020F0502020204030204" pitchFamily="34" charset="0"/>
              </a:rPr>
              <a:t>CIC not linked to other Government databases </a:t>
            </a:r>
          </a:p>
          <a:p>
            <a:pPr marL="285750" indent="-285750">
              <a:buFont typeface="Arial" panose="020B0604020202020204" pitchFamily="34" charset="0"/>
              <a:buChar char="•"/>
            </a:pPr>
            <a:r>
              <a:rPr lang="en-GB" sz="2400" dirty="0">
                <a:cs typeface="Calibri" panose="020F0502020204030204" pitchFamily="34" charset="0"/>
              </a:rPr>
              <a:t>Data quality issues, caused by</a:t>
            </a:r>
          </a:p>
          <a:p>
            <a:pPr marL="742950" lvl="1" indent="-285750">
              <a:buFont typeface="Arial" panose="020B0604020202020204" pitchFamily="34" charset="0"/>
              <a:buChar char="•"/>
            </a:pPr>
            <a:r>
              <a:rPr lang="en-GB" sz="2400" dirty="0">
                <a:cs typeface="Calibri" panose="020F0502020204030204" pitchFamily="34" charset="0"/>
              </a:rPr>
              <a:t>Monthly refresh and manual data upload, prone to errors and delays</a:t>
            </a:r>
          </a:p>
          <a:p>
            <a:pPr marL="742950" lvl="1" indent="-285750">
              <a:buFont typeface="Arial" panose="020B0604020202020204" pitchFamily="34" charset="0"/>
              <a:buChar char="•"/>
            </a:pPr>
            <a:r>
              <a:rPr lang="en-GB" sz="2400" dirty="0">
                <a:cs typeface="Calibri" panose="020F0502020204030204" pitchFamily="34" charset="0"/>
              </a:rPr>
              <a:t>Limited data validation performed by CIC and cross-referencing other databases</a:t>
            </a:r>
          </a:p>
          <a:p>
            <a:pPr marL="742950" lvl="1" indent="-285750">
              <a:buFont typeface="Arial" panose="020B0604020202020204" pitchFamily="34" charset="0"/>
              <a:buChar char="•"/>
            </a:pPr>
            <a:r>
              <a:rPr lang="en-GB" sz="2400" dirty="0">
                <a:cs typeface="Calibri" panose="020F0502020204030204" pitchFamily="34" charset="0"/>
              </a:rPr>
              <a:t>Limited enforcement of the membership rules on obligation to provide accurate data</a:t>
            </a:r>
          </a:p>
          <a:p>
            <a:pPr marL="285750" indent="-285750">
              <a:buFont typeface="Arial" panose="020B0604020202020204" pitchFamily="34" charset="0"/>
              <a:buChar char="•"/>
            </a:pPr>
            <a:endParaRPr lang="en-GB" sz="2400" dirty="0">
              <a:cs typeface="Calibri" panose="020F0502020204030204" pitchFamily="34" charset="0"/>
            </a:endParaRPr>
          </a:p>
          <a:p>
            <a:pPr marL="285750" indent="-285750">
              <a:buFont typeface="Arial" panose="020B0604020202020204" pitchFamily="34" charset="0"/>
              <a:buChar char="•"/>
            </a:pPr>
            <a:endParaRPr lang="en-GB" sz="2400" dirty="0">
              <a:cs typeface="Calibri" panose="020F0502020204030204" pitchFamily="34" charset="0"/>
            </a:endParaRPr>
          </a:p>
          <a:p>
            <a:endParaRPr lang="en-GB" dirty="0"/>
          </a:p>
        </p:txBody>
      </p:sp>
      <p:sp>
        <p:nvSpPr>
          <p:cNvPr id="6" name="TextBox 5"/>
          <p:cNvSpPr txBox="1"/>
          <p:nvPr/>
        </p:nvSpPr>
        <p:spPr>
          <a:xfrm>
            <a:off x="414331" y="6414580"/>
            <a:ext cx="10258425" cy="276999"/>
          </a:xfrm>
          <a:prstGeom prst="rect">
            <a:avLst/>
          </a:prstGeom>
          <a:noFill/>
        </p:spPr>
        <p:txBody>
          <a:bodyPr wrap="square" rtlCol="0">
            <a:spAutoFit/>
          </a:bodyPr>
          <a:lstStyle/>
          <a:p>
            <a:r>
              <a:rPr lang="en-GB" sz="1200" dirty="0"/>
              <a:t>* = CIC membership survey where a total of 16 financial institutions provided survey responses</a:t>
            </a:r>
          </a:p>
        </p:txBody>
      </p:sp>
    </p:spTree>
    <p:extLst>
      <p:ext uri="{BB962C8B-B14F-4D97-AF65-F5344CB8AC3E}">
        <p14:creationId xmlns:p14="http://schemas.microsoft.com/office/powerpoint/2010/main" val="1232938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47728</TotalTime>
  <Words>1841</Words>
  <Application>Microsoft Office PowerPoint</Application>
  <PresentationFormat>Widescreen</PresentationFormat>
  <Paragraphs>258</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Century Gothic</vt:lpstr>
      <vt:lpstr>Phetsarath OT</vt:lpstr>
      <vt:lpstr>Saysettha MX</vt:lpstr>
      <vt:lpstr>Symbol</vt:lpstr>
      <vt:lpstr>Office Theme</vt:lpstr>
      <vt:lpstr>      Lao Business Forum Financial Sector Working Group   Workshop meeting Sectoral issues for the 2019 Lao Business Forum</vt:lpstr>
      <vt:lpstr>Welcome and workhop agenda</vt:lpstr>
      <vt:lpstr>Introduction</vt:lpstr>
      <vt:lpstr>Update on financial sector working group issues (1)</vt:lpstr>
      <vt:lpstr>Update on financial sector working group issues (2)</vt:lpstr>
      <vt:lpstr>Key issues presentation and discussion</vt:lpstr>
      <vt:lpstr>Information sharing has a positive impact on credit conditions and a credit registry has been operating in Lao since 2012</vt:lpstr>
      <vt:lpstr>As a public credit registry, the CIC has been improving its services, but Lao does not have a fully fledged credit bureau</vt:lpstr>
      <vt:lpstr>The sector raised concerns before about the the information coverage and quality of customer credit information provided by the CIC</vt:lpstr>
      <vt:lpstr>The CIC’s service offering is seen as too limited to respond to the needs of the industry </vt:lpstr>
      <vt:lpstr>For discussion: Improvements to be requested from the public sector</vt:lpstr>
      <vt:lpstr>Key issues presentation and discussion</vt:lpstr>
      <vt:lpstr>Secured lending is very common and formal registration requirements are imposed by the Law and the Bank of Laos</vt:lpstr>
      <vt:lpstr>The registration process of the loan agreement and security interest is cumbersome and the fees are considered high</vt:lpstr>
      <vt:lpstr>Formal requirements present an unnecessary high burden on the lending process restricting access to finance</vt:lpstr>
      <vt:lpstr>For discussion: Improvements to be requested from the public sector</vt:lpstr>
      <vt:lpstr>Outline of proposal to the public sector</vt:lpstr>
      <vt:lpstr>Wrap-up and 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LBF FinSector WG</dc:title>
  <dc:subject>Workshop</dc:subject>
  <dc:creator>Rob Kaanen</dc:creator>
  <cp:lastModifiedBy>DELL</cp:lastModifiedBy>
  <cp:revision>325</cp:revision>
  <cp:lastPrinted>2019-05-14T07:54:46Z</cp:lastPrinted>
  <dcterms:created xsi:type="dcterms:W3CDTF">2015-08-17T04:13:44Z</dcterms:created>
  <dcterms:modified xsi:type="dcterms:W3CDTF">2019-05-16T01:42:18Z</dcterms:modified>
</cp:coreProperties>
</file>