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2"/>
  </p:notesMasterIdLst>
  <p:handoutMasterIdLst>
    <p:handoutMasterId r:id="rId23"/>
  </p:handoutMasterIdLst>
  <p:sldIdLst>
    <p:sldId id="257" r:id="rId2"/>
    <p:sldId id="274" r:id="rId3"/>
    <p:sldId id="276" r:id="rId4"/>
    <p:sldId id="258" r:id="rId5"/>
    <p:sldId id="275" r:id="rId6"/>
    <p:sldId id="259" r:id="rId7"/>
    <p:sldId id="260" r:id="rId8"/>
    <p:sldId id="261" r:id="rId9"/>
    <p:sldId id="262" r:id="rId10"/>
    <p:sldId id="263" r:id="rId11"/>
    <p:sldId id="264" r:id="rId12"/>
    <p:sldId id="265" r:id="rId13"/>
    <p:sldId id="266" r:id="rId14"/>
    <p:sldId id="267" r:id="rId15"/>
    <p:sldId id="268" r:id="rId16"/>
    <p:sldId id="269" r:id="rId17"/>
    <p:sldId id="270" r:id="rId18"/>
    <p:sldId id="271" r:id="rId19"/>
    <p:sldId id="272" r:id="rId20"/>
    <p:sldId id="273" r:id="rId21"/>
  </p:sldIdLst>
  <p:sldSz cx="12192000" cy="6858000"/>
  <p:notesSz cx="6797675" cy="9926638"/>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varScale="1">
        <p:scale>
          <a:sx n="72" d="100"/>
          <a:sy n="72" d="100"/>
        </p:scale>
        <p:origin x="660" y="6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handoutMaster" Target="handoutMasters/handout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notesMaster" Target="notesMasters/notesMaster1.xml"/><Relationship Id="rId27"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6400" cy="4968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49688" y="0"/>
            <a:ext cx="2946400" cy="496888"/>
          </a:xfrm>
          <a:prstGeom prst="rect">
            <a:avLst/>
          </a:prstGeom>
        </p:spPr>
        <p:txBody>
          <a:bodyPr vert="horz" lIns="91440" tIns="45720" rIns="91440" bIns="45720" rtlCol="0"/>
          <a:lstStyle>
            <a:lvl1pPr algn="r">
              <a:defRPr sz="1200"/>
            </a:lvl1pPr>
          </a:lstStyle>
          <a:p>
            <a:fld id="{55797300-6BAF-43E0-9D68-0292FCCE0EE7}" type="datetimeFigureOut">
              <a:rPr lang="en-US" smtClean="0"/>
              <a:t>5/16/2019</a:t>
            </a:fld>
            <a:endParaRPr lang="en-US"/>
          </a:p>
        </p:txBody>
      </p:sp>
      <p:sp>
        <p:nvSpPr>
          <p:cNvPr id="4" name="Footer Placeholder 3"/>
          <p:cNvSpPr>
            <a:spLocks noGrp="1"/>
          </p:cNvSpPr>
          <p:nvPr>
            <p:ph type="ftr" sz="quarter" idx="2"/>
          </p:nvPr>
        </p:nvSpPr>
        <p:spPr>
          <a:xfrm>
            <a:off x="0" y="9429750"/>
            <a:ext cx="2946400" cy="496888"/>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49688" y="9429750"/>
            <a:ext cx="2946400" cy="496888"/>
          </a:xfrm>
          <a:prstGeom prst="rect">
            <a:avLst/>
          </a:prstGeom>
        </p:spPr>
        <p:txBody>
          <a:bodyPr vert="horz" lIns="91440" tIns="45720" rIns="91440" bIns="45720" rtlCol="0" anchor="b"/>
          <a:lstStyle>
            <a:lvl1pPr algn="r">
              <a:defRPr sz="1200"/>
            </a:lvl1pPr>
          </a:lstStyle>
          <a:p>
            <a:fld id="{DF5CA2C3-E4AD-4AE9-AFFE-7E29790B6A4D}" type="slidenum">
              <a:rPr lang="en-US" smtClean="0"/>
              <a:t>‹#›</a:t>
            </a:fld>
            <a:endParaRPr lang="en-US"/>
          </a:p>
        </p:txBody>
      </p:sp>
    </p:spTree>
    <p:extLst>
      <p:ext uri="{BB962C8B-B14F-4D97-AF65-F5344CB8AC3E}">
        <p14:creationId xmlns:p14="http://schemas.microsoft.com/office/powerpoint/2010/main" val="3830564160"/>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5659" cy="498056"/>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50443" y="0"/>
            <a:ext cx="2945659" cy="498056"/>
          </a:xfrm>
          <a:prstGeom prst="rect">
            <a:avLst/>
          </a:prstGeom>
        </p:spPr>
        <p:txBody>
          <a:bodyPr vert="horz" lIns="91440" tIns="45720" rIns="91440" bIns="45720" rtlCol="0"/>
          <a:lstStyle>
            <a:lvl1pPr algn="r">
              <a:defRPr sz="1200"/>
            </a:lvl1pPr>
          </a:lstStyle>
          <a:p>
            <a:fld id="{A42343A9-D306-4184-B1C9-2237FEB50ED8}" type="datetimeFigureOut">
              <a:rPr lang="en-US" smtClean="0"/>
              <a:t>5/16/2019</a:t>
            </a:fld>
            <a:endParaRPr lang="en-US"/>
          </a:p>
        </p:txBody>
      </p:sp>
      <p:sp>
        <p:nvSpPr>
          <p:cNvPr id="4" name="Slide Image Placeholder 3"/>
          <p:cNvSpPr>
            <a:spLocks noGrp="1" noRot="1" noChangeAspect="1"/>
          </p:cNvSpPr>
          <p:nvPr>
            <p:ph type="sldImg" idx="2"/>
          </p:nvPr>
        </p:nvSpPr>
        <p:spPr>
          <a:xfrm>
            <a:off x="422275" y="1241425"/>
            <a:ext cx="5953125" cy="3349625"/>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79768" y="4777194"/>
            <a:ext cx="5438140" cy="3908614"/>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9428584"/>
            <a:ext cx="2945659" cy="498055"/>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50443" y="9428584"/>
            <a:ext cx="2945659" cy="498055"/>
          </a:xfrm>
          <a:prstGeom prst="rect">
            <a:avLst/>
          </a:prstGeom>
        </p:spPr>
        <p:txBody>
          <a:bodyPr vert="horz" lIns="91440" tIns="45720" rIns="91440" bIns="45720" rtlCol="0" anchor="b"/>
          <a:lstStyle>
            <a:lvl1pPr algn="r">
              <a:defRPr sz="1200"/>
            </a:lvl1pPr>
          </a:lstStyle>
          <a:p>
            <a:fld id="{87D46C79-B0A1-448E-82CA-9ADC286252F6}" type="slidenum">
              <a:rPr lang="en-US" smtClean="0"/>
              <a:t>‹#›</a:t>
            </a:fld>
            <a:endParaRPr lang="en-US"/>
          </a:p>
        </p:txBody>
      </p:sp>
    </p:spTree>
    <p:extLst>
      <p:ext uri="{BB962C8B-B14F-4D97-AF65-F5344CB8AC3E}">
        <p14:creationId xmlns:p14="http://schemas.microsoft.com/office/powerpoint/2010/main" val="158955764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7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7171"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717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902EEC4D-1CBC-4B5E-A6ED-3DA33BB6C8F0}" type="slidenum">
              <a:rPr lang="en-US" altLang="en-US" smtClean="0"/>
              <a:pPr/>
              <a:t>1</a:t>
            </a:fld>
            <a:endParaRPr lang="en-US" altLang="en-US"/>
          </a:p>
        </p:txBody>
      </p:sp>
    </p:spTree>
    <p:extLst>
      <p:ext uri="{BB962C8B-B14F-4D97-AF65-F5344CB8AC3E}">
        <p14:creationId xmlns:p14="http://schemas.microsoft.com/office/powerpoint/2010/main" val="317151961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11</a:t>
            </a:fld>
            <a:endParaRPr lang="en-US" altLang="en-US"/>
          </a:p>
        </p:txBody>
      </p:sp>
    </p:spTree>
    <p:extLst>
      <p:ext uri="{BB962C8B-B14F-4D97-AF65-F5344CB8AC3E}">
        <p14:creationId xmlns:p14="http://schemas.microsoft.com/office/powerpoint/2010/main" val="3012956449"/>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12</a:t>
            </a:fld>
            <a:endParaRPr lang="en-US" altLang="en-US"/>
          </a:p>
        </p:txBody>
      </p:sp>
    </p:spTree>
    <p:extLst>
      <p:ext uri="{BB962C8B-B14F-4D97-AF65-F5344CB8AC3E}">
        <p14:creationId xmlns:p14="http://schemas.microsoft.com/office/powerpoint/2010/main" val="1500484693"/>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13</a:t>
            </a:fld>
            <a:endParaRPr lang="en-US" altLang="en-US"/>
          </a:p>
        </p:txBody>
      </p:sp>
    </p:spTree>
    <p:extLst>
      <p:ext uri="{BB962C8B-B14F-4D97-AF65-F5344CB8AC3E}">
        <p14:creationId xmlns:p14="http://schemas.microsoft.com/office/powerpoint/2010/main" val="4238967274"/>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14</a:t>
            </a:fld>
            <a:endParaRPr lang="en-US" altLang="en-US"/>
          </a:p>
        </p:txBody>
      </p:sp>
    </p:spTree>
    <p:extLst>
      <p:ext uri="{BB962C8B-B14F-4D97-AF65-F5344CB8AC3E}">
        <p14:creationId xmlns:p14="http://schemas.microsoft.com/office/powerpoint/2010/main" val="117169755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15</a:t>
            </a:fld>
            <a:endParaRPr lang="en-US" altLang="en-US"/>
          </a:p>
        </p:txBody>
      </p:sp>
    </p:spTree>
    <p:extLst>
      <p:ext uri="{BB962C8B-B14F-4D97-AF65-F5344CB8AC3E}">
        <p14:creationId xmlns:p14="http://schemas.microsoft.com/office/powerpoint/2010/main" val="371407170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16</a:t>
            </a:fld>
            <a:endParaRPr lang="en-US" altLang="en-US"/>
          </a:p>
        </p:txBody>
      </p:sp>
    </p:spTree>
    <p:extLst>
      <p:ext uri="{BB962C8B-B14F-4D97-AF65-F5344CB8AC3E}">
        <p14:creationId xmlns:p14="http://schemas.microsoft.com/office/powerpoint/2010/main" val="1774502611"/>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17</a:t>
            </a:fld>
            <a:endParaRPr lang="en-US" altLang="en-US"/>
          </a:p>
        </p:txBody>
      </p:sp>
    </p:spTree>
    <p:extLst>
      <p:ext uri="{BB962C8B-B14F-4D97-AF65-F5344CB8AC3E}">
        <p14:creationId xmlns:p14="http://schemas.microsoft.com/office/powerpoint/2010/main" val="413785637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18</a:t>
            </a:fld>
            <a:endParaRPr lang="en-US" altLang="en-US"/>
          </a:p>
        </p:txBody>
      </p:sp>
    </p:spTree>
    <p:extLst>
      <p:ext uri="{BB962C8B-B14F-4D97-AF65-F5344CB8AC3E}">
        <p14:creationId xmlns:p14="http://schemas.microsoft.com/office/powerpoint/2010/main" val="3856844300"/>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19</a:t>
            </a:fld>
            <a:endParaRPr lang="en-US" altLang="en-US"/>
          </a:p>
        </p:txBody>
      </p:sp>
    </p:spTree>
    <p:extLst>
      <p:ext uri="{BB962C8B-B14F-4D97-AF65-F5344CB8AC3E}">
        <p14:creationId xmlns:p14="http://schemas.microsoft.com/office/powerpoint/2010/main" val="327169532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30" name="Slide Image Placeholder 1"/>
          <p:cNvSpPr>
            <a:spLocks noGrp="1" noRot="1" noChangeAspect="1" noChangeArrowheads="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22531" name="Notes Placeholder 2"/>
          <p:cNvSpPr>
            <a:spLocks noGrp="1" noChangeArrowheads="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pPr eaLnBrk="1" hangingPunct="1">
              <a:spcBef>
                <a:spcPct val="0"/>
              </a:spcBef>
            </a:pPr>
            <a:endParaRPr lang="en-US" altLang="en-US"/>
          </a:p>
        </p:txBody>
      </p:sp>
      <p:sp>
        <p:nvSpPr>
          <p:cNvPr id="22532" name="Slide Number Placeholder 3"/>
          <p:cNvSpPr>
            <a:spLocks noGrp="1" noChangeArrowheads="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37804AB7-A45C-43D3-AC67-A69773279A97}" type="slidenum">
              <a:rPr lang="en-US" altLang="en-US" smtClean="0"/>
              <a:pPr/>
              <a:t>20</a:t>
            </a:fld>
            <a:endParaRPr lang="en-US" altLang="en-US"/>
          </a:p>
        </p:txBody>
      </p:sp>
    </p:spTree>
    <p:extLst>
      <p:ext uri="{BB962C8B-B14F-4D97-AF65-F5344CB8AC3E}">
        <p14:creationId xmlns:p14="http://schemas.microsoft.com/office/powerpoint/2010/main" val="101834164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2</a:t>
            </a:fld>
            <a:endParaRPr lang="en-US" altLang="en-US"/>
          </a:p>
        </p:txBody>
      </p:sp>
    </p:spTree>
    <p:extLst>
      <p:ext uri="{BB962C8B-B14F-4D97-AF65-F5344CB8AC3E}">
        <p14:creationId xmlns:p14="http://schemas.microsoft.com/office/powerpoint/2010/main" val="3729092630"/>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3</a:t>
            </a:fld>
            <a:endParaRPr lang="en-US" altLang="en-US"/>
          </a:p>
        </p:txBody>
      </p:sp>
    </p:spTree>
    <p:extLst>
      <p:ext uri="{BB962C8B-B14F-4D97-AF65-F5344CB8AC3E}">
        <p14:creationId xmlns:p14="http://schemas.microsoft.com/office/powerpoint/2010/main" val="331068490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4</a:t>
            </a:fld>
            <a:endParaRPr lang="en-US" altLang="en-US"/>
          </a:p>
        </p:txBody>
      </p:sp>
    </p:spTree>
    <p:extLst>
      <p:ext uri="{BB962C8B-B14F-4D97-AF65-F5344CB8AC3E}">
        <p14:creationId xmlns:p14="http://schemas.microsoft.com/office/powerpoint/2010/main" val="333155030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6</a:t>
            </a:fld>
            <a:endParaRPr lang="en-US" altLang="en-US"/>
          </a:p>
        </p:txBody>
      </p:sp>
    </p:spTree>
    <p:extLst>
      <p:ext uri="{BB962C8B-B14F-4D97-AF65-F5344CB8AC3E}">
        <p14:creationId xmlns:p14="http://schemas.microsoft.com/office/powerpoint/2010/main" val="363030247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7</a:t>
            </a:fld>
            <a:endParaRPr lang="en-US" altLang="en-US"/>
          </a:p>
        </p:txBody>
      </p:sp>
    </p:spTree>
    <p:extLst>
      <p:ext uri="{BB962C8B-B14F-4D97-AF65-F5344CB8AC3E}">
        <p14:creationId xmlns:p14="http://schemas.microsoft.com/office/powerpoint/2010/main" val="1457860056"/>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8</a:t>
            </a:fld>
            <a:endParaRPr lang="en-US" altLang="en-US"/>
          </a:p>
        </p:txBody>
      </p:sp>
    </p:spTree>
    <p:extLst>
      <p:ext uri="{BB962C8B-B14F-4D97-AF65-F5344CB8AC3E}">
        <p14:creationId xmlns:p14="http://schemas.microsoft.com/office/powerpoint/2010/main" val="129972772"/>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9</a:t>
            </a:fld>
            <a:endParaRPr lang="en-US" altLang="en-US"/>
          </a:p>
        </p:txBody>
      </p:sp>
    </p:spTree>
    <p:extLst>
      <p:ext uri="{BB962C8B-B14F-4D97-AF65-F5344CB8AC3E}">
        <p14:creationId xmlns:p14="http://schemas.microsoft.com/office/powerpoint/2010/main" val="18993782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Slide Image Placeholder 1"/>
          <p:cNvSpPr>
            <a:spLocks noGrp="1" noRot="1" noChangeAspect="1" noTextEdit="1"/>
          </p:cNvSpPr>
          <p:nvPr>
            <p:ph type="sldImg"/>
          </p:nvPr>
        </p:nvSpPr>
        <p:spPr bwMode="auto">
          <a:noFill/>
          <a:ln>
            <a:solidFill>
              <a:srgbClr val="000000"/>
            </a:solidFill>
            <a:miter lim="800000"/>
            <a:headEnd/>
            <a:tailEnd/>
          </a:ln>
          <a:extLst>
            <a:ext uri="{909E8E84-426E-40DD-AFC4-6F175D3DCCD1}">
              <a14:hiddenFill xmlns:a14="http://schemas.microsoft.com/office/drawing/2010/main">
                <a:solidFill>
                  <a:srgbClr val="FFFFFF"/>
                </a:solidFill>
              </a14:hiddenFill>
            </a:ext>
          </a:extLst>
        </p:spPr>
      </p:sp>
      <p:sp>
        <p:nvSpPr>
          <p:cNvPr id="15363" name="Notes Placeholder 2"/>
          <p:cNvSpPr>
            <a:spLocks noGrp="1"/>
          </p:cNvSpPr>
          <p:nvPr>
            <p:ph type="body" idx="1"/>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numCol="1" anchor="t" anchorCtr="0" compatLnSpc="1">
            <a:prstTxWarp prst="textNoShape">
              <a:avLst/>
            </a:prstTxWarp>
          </a:bodyPr>
          <a:lstStyle/>
          <a:p>
            <a:endParaRPr lang="en-US" altLang="en-US"/>
          </a:p>
        </p:txBody>
      </p:sp>
      <p:sp>
        <p:nvSpPr>
          <p:cNvPr id="15364" name="Slide Number Placeholder 3"/>
          <p:cNvSpPr>
            <a:spLocks noGrp="1"/>
          </p:cNvSpPr>
          <p:nvPr>
            <p:ph type="sldNum" sz="quarter" idx="5"/>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defRPr>
                <a:solidFill>
                  <a:schemeClr val="tx1"/>
                </a:solidFill>
                <a:latin typeface="Calibri" panose="020F0502020204030204" pitchFamily="34" charset="0"/>
              </a:defRPr>
            </a:lvl1pPr>
            <a:lvl2pPr marL="742950" indent="-285750">
              <a:defRPr>
                <a:solidFill>
                  <a:schemeClr val="tx1"/>
                </a:solidFill>
                <a:latin typeface="Calibri" panose="020F0502020204030204" pitchFamily="34" charset="0"/>
              </a:defRPr>
            </a:lvl2pPr>
            <a:lvl3pPr marL="1143000" indent="-228600">
              <a:defRPr>
                <a:solidFill>
                  <a:schemeClr val="tx1"/>
                </a:solidFill>
                <a:latin typeface="Calibri" panose="020F0502020204030204" pitchFamily="34" charset="0"/>
              </a:defRPr>
            </a:lvl3pPr>
            <a:lvl4pPr marL="1600200" indent="-228600">
              <a:defRPr>
                <a:solidFill>
                  <a:schemeClr val="tx1"/>
                </a:solidFill>
                <a:latin typeface="Calibri" panose="020F0502020204030204" pitchFamily="34" charset="0"/>
              </a:defRPr>
            </a:lvl4pPr>
            <a:lvl5pPr marL="2057400" indent="-228600">
              <a:defRPr>
                <a:solidFill>
                  <a:schemeClr val="tx1"/>
                </a:solidFill>
                <a:latin typeface="Calibri" panose="020F0502020204030204" pitchFamily="34" charset="0"/>
              </a:defRPr>
            </a:lvl5pPr>
            <a:lvl6pPr marL="2514600" indent="-228600" eaLnBrk="0" fontAlgn="base" hangingPunct="0">
              <a:spcBef>
                <a:spcPct val="0"/>
              </a:spcBef>
              <a:spcAft>
                <a:spcPct val="0"/>
              </a:spcAft>
              <a:defRPr>
                <a:solidFill>
                  <a:schemeClr val="tx1"/>
                </a:solidFill>
                <a:latin typeface="Calibri" panose="020F0502020204030204" pitchFamily="34" charset="0"/>
              </a:defRPr>
            </a:lvl6pPr>
            <a:lvl7pPr marL="2971800" indent="-228600" eaLnBrk="0" fontAlgn="base" hangingPunct="0">
              <a:spcBef>
                <a:spcPct val="0"/>
              </a:spcBef>
              <a:spcAft>
                <a:spcPct val="0"/>
              </a:spcAft>
              <a:defRPr>
                <a:solidFill>
                  <a:schemeClr val="tx1"/>
                </a:solidFill>
                <a:latin typeface="Calibri" panose="020F0502020204030204" pitchFamily="34" charset="0"/>
              </a:defRPr>
            </a:lvl7pPr>
            <a:lvl8pPr marL="3429000" indent="-228600" eaLnBrk="0" fontAlgn="base" hangingPunct="0">
              <a:spcBef>
                <a:spcPct val="0"/>
              </a:spcBef>
              <a:spcAft>
                <a:spcPct val="0"/>
              </a:spcAft>
              <a:defRPr>
                <a:solidFill>
                  <a:schemeClr val="tx1"/>
                </a:solidFill>
                <a:latin typeface="Calibri" panose="020F0502020204030204" pitchFamily="34" charset="0"/>
              </a:defRPr>
            </a:lvl8pPr>
            <a:lvl9pPr marL="3886200" indent="-228600" eaLnBrk="0" fontAlgn="base" hangingPunct="0">
              <a:spcBef>
                <a:spcPct val="0"/>
              </a:spcBef>
              <a:spcAft>
                <a:spcPct val="0"/>
              </a:spcAft>
              <a:defRPr>
                <a:solidFill>
                  <a:schemeClr val="tx1"/>
                </a:solidFill>
                <a:latin typeface="Calibri" panose="020F0502020204030204" pitchFamily="34" charset="0"/>
              </a:defRPr>
            </a:lvl9pPr>
          </a:lstStyle>
          <a:p>
            <a:fld id="{AED377D9-5250-4B12-BE8C-78BC91A4C230}" type="slidenum">
              <a:rPr lang="en-US" altLang="en-US" smtClean="0"/>
              <a:pPr/>
              <a:t>10</a:t>
            </a:fld>
            <a:endParaRPr lang="en-US" altLang="en-US"/>
          </a:p>
        </p:txBody>
      </p:sp>
    </p:spTree>
    <p:extLst>
      <p:ext uri="{BB962C8B-B14F-4D97-AF65-F5344CB8AC3E}">
        <p14:creationId xmlns:p14="http://schemas.microsoft.com/office/powerpoint/2010/main" val="3279274376"/>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Master" Target="../slideMasters/slideMaster1.xml"/><Relationship Id="rId6" Type="http://schemas.openxmlformats.org/officeDocument/2006/relationships/image" Target="../media/image5.png"/><Relationship Id="rId5" Type="http://schemas.openxmlformats.org/officeDocument/2006/relationships/image" Target="../media/image4.png"/><Relationship Id="rId4" Type="http://schemas.openxmlformats.org/officeDocument/2006/relationships/image" Target="../media/image3.png"/></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p:cNvSpPr>
            <a:spLocks noGrp="1"/>
          </p:cNvSpPr>
          <p:nvPr>
            <p:ph type="dt" sz="half" idx="10"/>
          </p:nvPr>
        </p:nvSpPr>
        <p:spPr/>
        <p:txBody>
          <a:bodyPr/>
          <a:lstStyle/>
          <a:p>
            <a:fld id="{E8BB19B6-91C0-4FA8-B5BC-5C1BD3F0284A}"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8E2DB-4CDC-425D-BB7A-1BC9997DB0EA}" type="slidenum">
              <a:rPr lang="en-US" smtClean="0"/>
              <a:t>‹#›</a:t>
            </a:fld>
            <a:endParaRPr lang="en-US"/>
          </a:p>
        </p:txBody>
      </p:sp>
    </p:spTree>
    <p:extLst>
      <p:ext uri="{BB962C8B-B14F-4D97-AF65-F5344CB8AC3E}">
        <p14:creationId xmlns:p14="http://schemas.microsoft.com/office/powerpoint/2010/main" val="23763899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B19B6-91C0-4FA8-B5BC-5C1BD3F0284A}"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8E2DB-4CDC-425D-BB7A-1BC9997DB0EA}" type="slidenum">
              <a:rPr lang="en-US" smtClean="0"/>
              <a:t>‹#›</a:t>
            </a:fld>
            <a:endParaRPr lang="en-US"/>
          </a:p>
        </p:txBody>
      </p:sp>
    </p:spTree>
    <p:extLst>
      <p:ext uri="{BB962C8B-B14F-4D97-AF65-F5344CB8AC3E}">
        <p14:creationId xmlns:p14="http://schemas.microsoft.com/office/powerpoint/2010/main" val="22562975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B19B6-91C0-4FA8-B5BC-5C1BD3F0284A}"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8E2DB-4CDC-425D-BB7A-1BC9997DB0EA}" type="slidenum">
              <a:rPr lang="en-US" smtClean="0"/>
              <a:t>‹#›</a:t>
            </a:fld>
            <a:endParaRPr lang="en-US"/>
          </a:p>
        </p:txBody>
      </p:sp>
    </p:spTree>
    <p:extLst>
      <p:ext uri="{BB962C8B-B14F-4D97-AF65-F5344CB8AC3E}">
        <p14:creationId xmlns:p14="http://schemas.microsoft.com/office/powerpoint/2010/main" val="347468593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1_Title and Content">
    <p:bg>
      <p:bgPr>
        <a:blipFill dpi="0" rotWithShape="0">
          <a:blip r:embed="rId2"/>
          <a:srcRect/>
          <a:stretch>
            <a:fillRect/>
          </a:stretch>
        </a:blipFill>
        <a:effectLst/>
      </p:bgPr>
    </p:bg>
    <p:spTree>
      <p:nvGrpSpPr>
        <p:cNvPr id="1" name=""/>
        <p:cNvGrpSpPr/>
        <p:nvPr/>
      </p:nvGrpSpPr>
      <p:grpSpPr>
        <a:xfrm>
          <a:off x="0" y="0"/>
          <a:ext cx="0" cy="0"/>
          <a:chOff x="0" y="0"/>
          <a:chExt cx="0" cy="0"/>
        </a:xfrm>
      </p:grpSpPr>
      <p:pic>
        <p:nvPicPr>
          <p:cNvPr id="2" name="Picture 6"/>
          <p:cNvPicPr>
            <a:picLocks noChangeAspect="1"/>
          </p:cNvPicPr>
          <p:nvPr userDrawn="1"/>
        </p:nvPicPr>
        <p:blipFill>
          <a:blip r:embed="rId3">
            <a:extLst>
              <a:ext uri="{28A0092B-C50C-407E-A947-70E740481C1C}">
                <a14:useLocalDpi xmlns:a14="http://schemas.microsoft.com/office/drawing/2010/main" val="0"/>
              </a:ext>
            </a:extLst>
          </a:blip>
          <a:srcRect/>
          <a:stretch>
            <a:fillRect/>
          </a:stretch>
        </p:blipFill>
        <p:spPr bwMode="auto">
          <a:xfrm>
            <a:off x="406400" y="269875"/>
            <a:ext cx="1147763" cy="6572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 name="Picture 7"/>
          <p:cNvPicPr>
            <a:picLocks noChangeAspect="1"/>
          </p:cNvPicPr>
          <p:nvPr userDrawn="1"/>
        </p:nvPicPr>
        <p:blipFill>
          <a:blip r:embed="rId4">
            <a:extLst>
              <a:ext uri="{28A0092B-C50C-407E-A947-70E740481C1C}">
                <a14:useLocalDpi xmlns:a14="http://schemas.microsoft.com/office/drawing/2010/main" val="0"/>
              </a:ext>
            </a:extLst>
          </a:blip>
          <a:srcRect/>
          <a:stretch>
            <a:fillRect/>
          </a:stretch>
        </p:blipFill>
        <p:spPr bwMode="auto">
          <a:xfrm>
            <a:off x="9191625" y="6529388"/>
            <a:ext cx="511175" cy="2301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4" name="Picture 8"/>
          <p:cNvPicPr>
            <a:picLocks noChangeAspect="1"/>
          </p:cNvPicPr>
          <p:nvPr userDrawn="1"/>
        </p:nvPicPr>
        <p:blipFill>
          <a:blip r:embed="rId5" cstate="print">
            <a:extLst>
              <a:ext uri="{28A0092B-C50C-407E-A947-70E740481C1C}">
                <a14:useLocalDpi xmlns:a14="http://schemas.microsoft.com/office/drawing/2010/main" val="0"/>
              </a:ext>
            </a:extLst>
          </a:blip>
          <a:srcRect/>
          <a:stretch>
            <a:fillRect/>
          </a:stretch>
        </p:blipFill>
        <p:spPr bwMode="auto">
          <a:xfrm>
            <a:off x="9779000" y="6523038"/>
            <a:ext cx="823913" cy="23971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5" name="Picture 9"/>
          <p:cNvPicPr>
            <a:picLocks noChangeAspect="1"/>
          </p:cNvPicPr>
          <p:nvPr userDrawn="1"/>
        </p:nvPicPr>
        <p:blipFill>
          <a:blip r:embed="rId6" cstate="print">
            <a:extLst>
              <a:ext uri="{28A0092B-C50C-407E-A947-70E740481C1C}">
                <a14:useLocalDpi xmlns:a14="http://schemas.microsoft.com/office/drawing/2010/main" val="0"/>
              </a:ext>
            </a:extLst>
          </a:blip>
          <a:srcRect/>
          <a:stretch>
            <a:fillRect/>
          </a:stretch>
        </p:blipFill>
        <p:spPr bwMode="auto">
          <a:xfrm>
            <a:off x="10668000" y="6538913"/>
            <a:ext cx="1090613" cy="219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15698056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userDrawn="1">
  <p:cSld name="1_Title Slide">
    <p:bg>
      <p:bgPr>
        <a:blipFill dpi="0" rotWithShape="0">
          <a:blip r:embed="rId2"/>
          <a:srcRect/>
          <a:stretch>
            <a:fillRect/>
          </a:stretch>
        </a:blipFill>
        <a:effectLst/>
      </p:bgPr>
    </p:bg>
    <p:spTree>
      <p:nvGrpSpPr>
        <p:cNvPr id="1" name=""/>
        <p:cNvGrpSpPr/>
        <p:nvPr/>
      </p:nvGrpSpPr>
      <p:grpSpPr>
        <a:xfrm>
          <a:off x="0" y="0"/>
          <a:ext cx="0" cy="0"/>
          <a:chOff x="0" y="0"/>
          <a:chExt cx="0" cy="0"/>
        </a:xfrm>
      </p:grpSpPr>
      <p:sp>
        <p:nvSpPr>
          <p:cNvPr id="5" name="Subtitle 2">
            <a:extLst>
              <a:ext uri="{FF2B5EF4-FFF2-40B4-BE49-F238E27FC236}">
                <a16:creationId xmlns:a16="http://schemas.microsoft.com/office/drawing/2014/main" id="{0978E565-8403-43C0-965D-291BF6512D3B}"/>
              </a:ext>
            </a:extLst>
          </p:cNvPr>
          <p:cNvSpPr txBox="1">
            <a:spLocks/>
          </p:cNvSpPr>
          <p:nvPr userDrawn="1"/>
        </p:nvSpPr>
        <p:spPr>
          <a:xfrm>
            <a:off x="10034588" y="6630988"/>
            <a:ext cx="2151062" cy="257175"/>
          </a:xfrm>
          <a:prstGeom prst="rect">
            <a:avLst/>
          </a:prstGeom>
        </p:spPr>
        <p:txBody>
          <a:bodyPr/>
          <a:lstStyle>
            <a:lvl1pPr marL="0" indent="0" algn="ctr" defTabSz="914400" rtl="0" eaLnBrk="1" latinLnBrk="0" hangingPunct="1">
              <a:lnSpc>
                <a:spcPct val="90000"/>
              </a:lnSpc>
              <a:spcBef>
                <a:spcPts val="1000"/>
              </a:spcBef>
              <a:buFont typeface="Arial" panose="020B0604020202020204" pitchFamily="34" charset="0"/>
              <a:buNone/>
              <a:defRPr sz="2400" kern="1200">
                <a:solidFill>
                  <a:schemeClr val="tx1"/>
                </a:solidFill>
                <a:latin typeface="Times" panose="02020603060405020304" pitchFamily="18" charset="0"/>
                <a:ea typeface="+mn-ea"/>
                <a:cs typeface="+mn-cs"/>
              </a:defRPr>
            </a:lvl1pPr>
            <a:lvl2pPr marL="457200" indent="0" algn="ctr" defTabSz="914400" rtl="0" eaLnBrk="1" latinLnBrk="0" hangingPunct="1">
              <a:lnSpc>
                <a:spcPct val="90000"/>
              </a:lnSpc>
              <a:spcBef>
                <a:spcPts val="500"/>
              </a:spcBef>
              <a:buFont typeface="Arial" panose="020B0604020202020204" pitchFamily="34" charset="0"/>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panose="020B0604020202020204" pitchFamily="34" charset="0"/>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panose="020B0604020202020204" pitchFamily="34" charset="0"/>
              <a:buNone/>
              <a:defRPr sz="1600" kern="1200">
                <a:solidFill>
                  <a:schemeClr val="tx1"/>
                </a:solidFill>
                <a:latin typeface="+mn-lt"/>
                <a:ea typeface="+mn-ea"/>
                <a:cs typeface="+mn-cs"/>
              </a:defRPr>
            </a:lvl9pPr>
          </a:lstStyle>
          <a:p>
            <a:pPr fontAlgn="auto">
              <a:spcAft>
                <a:spcPts val="0"/>
              </a:spcAft>
              <a:defRPr/>
            </a:pPr>
            <a:r>
              <a:rPr lang="en-US" sz="1200" dirty="0">
                <a:solidFill>
                  <a:schemeClr val="bg1"/>
                </a:solidFill>
                <a:latin typeface="Arial" panose="020B0604020202020204" pitchFamily="34" charset="0"/>
                <a:cs typeface="Arial" panose="020B0604020202020204" pitchFamily="34" charset="0"/>
              </a:rPr>
              <a:t>www .t4dlaos.org</a:t>
            </a:r>
          </a:p>
        </p:txBody>
      </p:sp>
      <p:sp>
        <p:nvSpPr>
          <p:cNvPr id="2" name="Title 1"/>
          <p:cNvSpPr>
            <a:spLocks noGrp="1"/>
          </p:cNvSpPr>
          <p:nvPr>
            <p:ph type="ctrTitle"/>
          </p:nvPr>
        </p:nvSpPr>
        <p:spPr>
          <a:xfrm>
            <a:off x="1524000" y="871846"/>
            <a:ext cx="9144000" cy="852487"/>
          </a:xfrm>
        </p:spPr>
        <p:txBody>
          <a:bodyPr anchor="b">
            <a:normAutofit/>
          </a:bodyPr>
          <a:lstStyle>
            <a:lvl1pPr algn="l">
              <a:defRPr sz="3600">
                <a:latin typeface="Arial" panose="020B0604020202020204" pitchFamily="34" charset="0"/>
                <a:cs typeface="Arial" panose="020B0604020202020204" pitchFamily="34" charset="0"/>
              </a:defRPr>
            </a:lvl1pPr>
          </a:lstStyle>
          <a:p>
            <a:r>
              <a:rPr lang="en-US" dirty="0"/>
              <a:t>Click to edit Master title style</a:t>
            </a:r>
          </a:p>
        </p:txBody>
      </p:sp>
      <p:sp>
        <p:nvSpPr>
          <p:cNvPr id="3" name="Subtitle 2"/>
          <p:cNvSpPr>
            <a:spLocks noGrp="1"/>
          </p:cNvSpPr>
          <p:nvPr>
            <p:ph type="subTitle" idx="1"/>
          </p:nvPr>
        </p:nvSpPr>
        <p:spPr>
          <a:xfrm>
            <a:off x="1531434" y="1724333"/>
            <a:ext cx="9144000" cy="528931"/>
          </a:xfrm>
        </p:spPr>
        <p:txBody>
          <a:bodyPr>
            <a:normAutofit/>
          </a:bodyPr>
          <a:lstStyle>
            <a:lvl1pPr marL="0" indent="0" algn="l">
              <a:buNone/>
              <a:defRPr sz="2400">
                <a:latin typeface="Arial" panose="020B0604020202020204" pitchFamily="34" charset="0"/>
                <a:cs typeface="Arial" panose="020B060402020202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dirty="0"/>
              <a:t>Click to edit Master subtitle style</a:t>
            </a:r>
          </a:p>
        </p:txBody>
      </p:sp>
      <p:sp>
        <p:nvSpPr>
          <p:cNvPr id="12" name="Text Placeholder 2"/>
          <p:cNvSpPr>
            <a:spLocks noGrp="1"/>
          </p:cNvSpPr>
          <p:nvPr>
            <p:ph idx="13"/>
          </p:nvPr>
        </p:nvSpPr>
        <p:spPr>
          <a:xfrm>
            <a:off x="1531434" y="2253263"/>
            <a:ext cx="9140283" cy="3923699"/>
          </a:xfrm>
          <a:prstGeom prst="rect">
            <a:avLst/>
          </a:prstGeom>
        </p:spPr>
        <p:txBody>
          <a:bodyPr rtlCol="0">
            <a:normAutofit/>
          </a:bodyPr>
          <a:lstStyle>
            <a:lvl1pPr>
              <a:defRPr>
                <a:latin typeface="Arial" panose="020B0604020202020204" pitchFamily="34" charset="0"/>
                <a:cs typeface="Arial" panose="020B0604020202020204" pitchFamily="34" charset="0"/>
              </a:defRPr>
            </a:lvl1pPr>
            <a:lvl2pPr>
              <a:defRPr>
                <a:latin typeface="Arial" panose="020B0604020202020204" pitchFamily="34" charset="0"/>
                <a:cs typeface="Arial" panose="020B0604020202020204" pitchFamily="34" charset="0"/>
              </a:defRPr>
            </a:lvl2pPr>
            <a:lvl3pPr>
              <a:defRPr>
                <a:latin typeface="Arial" panose="020B0604020202020204" pitchFamily="34" charset="0"/>
                <a:cs typeface="Arial" panose="020B0604020202020204" pitchFamily="34" charset="0"/>
              </a:defRPr>
            </a:lvl3pPr>
            <a:lvl4pPr>
              <a:defRPr>
                <a:latin typeface="Arial" panose="020B0604020202020204" pitchFamily="34" charset="0"/>
                <a:cs typeface="Arial" panose="020B0604020202020204" pitchFamily="34" charset="0"/>
              </a:defRPr>
            </a:lvl4pPr>
            <a:lvl5pPr>
              <a:defRPr>
                <a:latin typeface="Arial" panose="020B0604020202020204" pitchFamily="34" charset="0"/>
                <a:cs typeface="Arial" panose="020B0604020202020204" pitchFamily="34" charset="0"/>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Date Placeholder 3">
            <a:extLst>
              <a:ext uri="{FF2B5EF4-FFF2-40B4-BE49-F238E27FC236}">
                <a16:creationId xmlns:a16="http://schemas.microsoft.com/office/drawing/2014/main" id="{CF4F2E62-44AF-414F-A0B5-C6FC79E24E3B}"/>
              </a:ext>
            </a:extLst>
          </p:cNvPr>
          <p:cNvSpPr>
            <a:spLocks noGrp="1"/>
          </p:cNvSpPr>
          <p:nvPr>
            <p:ph type="dt" sz="half" idx="14"/>
          </p:nvPr>
        </p:nvSpPr>
        <p:spPr/>
        <p:txBody>
          <a:bodyPr/>
          <a:lstStyle>
            <a:lvl1pPr>
              <a:defRPr/>
            </a:lvl1pPr>
          </a:lstStyle>
          <a:p>
            <a:pPr>
              <a:defRPr/>
            </a:pPr>
            <a:fld id="{AE24DA68-E452-4E4F-9F1E-DEDDA60E1F18}" type="datetime1">
              <a:rPr lang="en-US"/>
              <a:pPr>
                <a:defRPr/>
              </a:pPr>
              <a:t>5/16/2019</a:t>
            </a:fld>
            <a:endParaRPr lang="en-US" dirty="0"/>
          </a:p>
        </p:txBody>
      </p:sp>
      <p:sp>
        <p:nvSpPr>
          <p:cNvPr id="7" name="Footer Placeholder 4">
            <a:extLst>
              <a:ext uri="{FF2B5EF4-FFF2-40B4-BE49-F238E27FC236}">
                <a16:creationId xmlns:a16="http://schemas.microsoft.com/office/drawing/2014/main" id="{324A9DDC-F195-44C6-880E-E80FBCC298A4}"/>
              </a:ext>
            </a:extLst>
          </p:cNvPr>
          <p:cNvSpPr>
            <a:spLocks noGrp="1"/>
          </p:cNvSpPr>
          <p:nvPr>
            <p:ph type="ftr" sz="quarter" idx="15"/>
          </p:nvPr>
        </p:nvSpPr>
        <p:spPr/>
        <p:txBody>
          <a:bodyPr/>
          <a:lstStyle>
            <a:lvl1pPr>
              <a:defRPr/>
            </a:lvl1pPr>
          </a:lstStyle>
          <a:p>
            <a:pPr>
              <a:defRPr/>
            </a:pPr>
            <a:endParaRPr lang="en-US"/>
          </a:p>
        </p:txBody>
      </p:sp>
      <p:sp>
        <p:nvSpPr>
          <p:cNvPr id="8" name="Slide Number Placeholder 5">
            <a:extLst>
              <a:ext uri="{FF2B5EF4-FFF2-40B4-BE49-F238E27FC236}">
                <a16:creationId xmlns:a16="http://schemas.microsoft.com/office/drawing/2014/main" id="{278DBCEB-F354-43C7-AB8E-CE748B3DBC32}"/>
              </a:ext>
            </a:extLst>
          </p:cNvPr>
          <p:cNvSpPr>
            <a:spLocks noGrp="1"/>
          </p:cNvSpPr>
          <p:nvPr>
            <p:ph type="sldNum" sz="quarter" idx="16"/>
          </p:nvPr>
        </p:nvSpPr>
        <p:spPr/>
        <p:txBody>
          <a:bodyPr/>
          <a:lstStyle>
            <a:lvl1pPr>
              <a:defRPr/>
            </a:lvl1pPr>
          </a:lstStyle>
          <a:p>
            <a:pPr>
              <a:defRPr/>
            </a:pPr>
            <a:fld id="{2A671F0B-FB07-4096-BB33-23DE971A56B4}" type="slidenum">
              <a:rPr lang="en-US" altLang="en-US"/>
              <a:pPr>
                <a:defRPr/>
              </a:pPr>
              <a:t>‹#›</a:t>
            </a:fld>
            <a:endParaRPr lang="en-US" altLang="en-US"/>
          </a:p>
        </p:txBody>
      </p:sp>
    </p:spTree>
    <p:extLst>
      <p:ext uri="{BB962C8B-B14F-4D97-AF65-F5344CB8AC3E}">
        <p14:creationId xmlns:p14="http://schemas.microsoft.com/office/powerpoint/2010/main" val="362192678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BB19B6-91C0-4FA8-B5BC-5C1BD3F0284A}"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8E2DB-4CDC-425D-BB7A-1BC9997DB0EA}" type="slidenum">
              <a:rPr lang="en-US" smtClean="0"/>
              <a:t>‹#›</a:t>
            </a:fld>
            <a:endParaRPr lang="en-US"/>
          </a:p>
        </p:txBody>
      </p:sp>
    </p:spTree>
    <p:extLst>
      <p:ext uri="{BB962C8B-B14F-4D97-AF65-F5344CB8AC3E}">
        <p14:creationId xmlns:p14="http://schemas.microsoft.com/office/powerpoint/2010/main" val="38325976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BB19B6-91C0-4FA8-B5BC-5C1BD3F0284A}" type="datetimeFigureOut">
              <a:rPr lang="en-US" smtClean="0"/>
              <a:t>5/16/2019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098E2DB-4CDC-425D-BB7A-1BC9997DB0EA}" type="slidenum">
              <a:rPr lang="en-US" smtClean="0"/>
              <a:t>‹#›</a:t>
            </a:fld>
            <a:endParaRPr lang="en-US"/>
          </a:p>
        </p:txBody>
      </p:sp>
    </p:spTree>
    <p:extLst>
      <p:ext uri="{BB962C8B-B14F-4D97-AF65-F5344CB8AC3E}">
        <p14:creationId xmlns:p14="http://schemas.microsoft.com/office/powerpoint/2010/main" val="159531527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BB19B6-91C0-4FA8-B5BC-5C1BD3F0284A}"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8E2DB-4CDC-425D-BB7A-1BC9997DB0EA}" type="slidenum">
              <a:rPr lang="en-US" smtClean="0"/>
              <a:t>‹#›</a:t>
            </a:fld>
            <a:endParaRPr lang="en-US"/>
          </a:p>
        </p:txBody>
      </p:sp>
    </p:spTree>
    <p:extLst>
      <p:ext uri="{BB962C8B-B14F-4D97-AF65-F5344CB8AC3E}">
        <p14:creationId xmlns:p14="http://schemas.microsoft.com/office/powerpoint/2010/main" val="18905678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BB19B6-91C0-4FA8-B5BC-5C1BD3F0284A}" type="datetimeFigureOut">
              <a:rPr lang="en-US" smtClean="0"/>
              <a:t>5/16/2019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098E2DB-4CDC-425D-BB7A-1BC9997DB0EA}" type="slidenum">
              <a:rPr lang="en-US" smtClean="0"/>
              <a:t>‹#›</a:t>
            </a:fld>
            <a:endParaRPr lang="en-US"/>
          </a:p>
        </p:txBody>
      </p:sp>
    </p:spTree>
    <p:extLst>
      <p:ext uri="{BB962C8B-B14F-4D97-AF65-F5344CB8AC3E}">
        <p14:creationId xmlns:p14="http://schemas.microsoft.com/office/powerpoint/2010/main" val="291106033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BB19B6-91C0-4FA8-B5BC-5C1BD3F0284A}" type="datetimeFigureOut">
              <a:rPr lang="en-US" smtClean="0"/>
              <a:t>5/16/2019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098E2DB-4CDC-425D-BB7A-1BC9997DB0EA}" type="slidenum">
              <a:rPr lang="en-US" smtClean="0"/>
              <a:t>‹#›</a:t>
            </a:fld>
            <a:endParaRPr lang="en-US"/>
          </a:p>
        </p:txBody>
      </p:sp>
    </p:spTree>
    <p:extLst>
      <p:ext uri="{BB962C8B-B14F-4D97-AF65-F5344CB8AC3E}">
        <p14:creationId xmlns:p14="http://schemas.microsoft.com/office/powerpoint/2010/main" val="1553458773"/>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BB19B6-91C0-4FA8-B5BC-5C1BD3F0284A}" type="datetimeFigureOut">
              <a:rPr lang="en-US" smtClean="0"/>
              <a:t>5/16/2019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098E2DB-4CDC-425D-BB7A-1BC9997DB0EA}" type="slidenum">
              <a:rPr lang="en-US" smtClean="0"/>
              <a:t>‹#›</a:t>
            </a:fld>
            <a:endParaRPr lang="en-US"/>
          </a:p>
        </p:txBody>
      </p:sp>
    </p:spTree>
    <p:extLst>
      <p:ext uri="{BB962C8B-B14F-4D97-AF65-F5344CB8AC3E}">
        <p14:creationId xmlns:p14="http://schemas.microsoft.com/office/powerpoint/2010/main" val="4775717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BB19B6-91C0-4FA8-B5BC-5C1BD3F0284A}"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8E2DB-4CDC-425D-BB7A-1BC9997DB0EA}" type="slidenum">
              <a:rPr lang="en-US" smtClean="0"/>
              <a:t>‹#›</a:t>
            </a:fld>
            <a:endParaRPr lang="en-US"/>
          </a:p>
        </p:txBody>
      </p:sp>
    </p:spTree>
    <p:extLst>
      <p:ext uri="{BB962C8B-B14F-4D97-AF65-F5344CB8AC3E}">
        <p14:creationId xmlns:p14="http://schemas.microsoft.com/office/powerpoint/2010/main" val="1338047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E8BB19B6-91C0-4FA8-B5BC-5C1BD3F0284A}" type="datetimeFigureOut">
              <a:rPr lang="en-US" smtClean="0"/>
              <a:t>5/16/2019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098E2DB-4CDC-425D-BB7A-1BC9997DB0EA}" type="slidenum">
              <a:rPr lang="en-US" smtClean="0"/>
              <a:t>‹#›</a:t>
            </a:fld>
            <a:endParaRPr lang="en-US"/>
          </a:p>
        </p:txBody>
      </p:sp>
    </p:spTree>
    <p:extLst>
      <p:ext uri="{BB962C8B-B14F-4D97-AF65-F5344CB8AC3E}">
        <p14:creationId xmlns:p14="http://schemas.microsoft.com/office/powerpoint/2010/main" val="114091379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8BB19B6-91C0-4FA8-B5BC-5C1BD3F0284A}" type="datetimeFigureOut">
              <a:rPr lang="en-US" smtClean="0"/>
              <a:t>5/16/2019</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098E2DB-4CDC-425D-BB7A-1BC9997DB0EA}" type="slidenum">
              <a:rPr lang="en-US" smtClean="0"/>
              <a:t>‹#›</a:t>
            </a:fld>
            <a:endParaRPr lang="en-US"/>
          </a:p>
        </p:txBody>
      </p:sp>
    </p:spTree>
    <p:extLst>
      <p:ext uri="{BB962C8B-B14F-4D97-AF65-F5344CB8AC3E}">
        <p14:creationId xmlns:p14="http://schemas.microsoft.com/office/powerpoint/2010/main" val="321970667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0" r:id="rId12"/>
    <p:sldLayoutId id="2147483661" r:id="rId13"/>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12.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1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13.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13.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13.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13.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13.xml"/></Relationships>
</file>

<file path=ppt/slides/_rels/slide17.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13.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13.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13.xml"/></Relationships>
</file>

<file path=ppt/slides/_rels/slide2.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13.xml"/></Relationships>
</file>

<file path=ppt/slides/_rels/slide20.xml.rels><?xml version="1.0" encoding="UTF-8" standalone="yes"?>
<Relationships xmlns="http://schemas.openxmlformats.org/package/2006/relationships"><Relationship Id="rId3" Type="http://schemas.openxmlformats.org/officeDocument/2006/relationships/image" Target="../media/image8.jpeg"/><Relationship Id="rId7" Type="http://schemas.openxmlformats.org/officeDocument/2006/relationships/image" Target="../media/image7.png"/><Relationship Id="rId2" Type="http://schemas.openxmlformats.org/officeDocument/2006/relationships/notesSlide" Target="../notesSlides/notesSlide19.xml"/><Relationship Id="rId1" Type="http://schemas.openxmlformats.org/officeDocument/2006/relationships/slideLayout" Target="../slideLayouts/slideLayout12.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9.jpeg"/></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3.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3.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13.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13.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3.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13.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6" name="Title 1"/>
          <p:cNvSpPr>
            <a:spLocks noGrp="1" noChangeArrowheads="1"/>
          </p:cNvSpPr>
          <p:nvPr>
            <p:ph type="title" idx="4294967295"/>
          </p:nvPr>
        </p:nvSpPr>
        <p:spPr>
          <a:xfrm>
            <a:off x="76200" y="1663695"/>
            <a:ext cx="12039600" cy="2527300"/>
          </a:xfrm>
        </p:spPr>
        <p:txBody>
          <a:bodyPr>
            <a:normAutofit fontScale="90000"/>
          </a:bodyPr>
          <a:lstStyle/>
          <a:p>
            <a:pPr algn="ctr"/>
            <a:r>
              <a:rPr lang="en-US" altLang="en-US" b="1" dirty="0">
                <a:solidFill>
                  <a:schemeClr val="bg1"/>
                </a:solidFill>
                <a:latin typeface="Century Gothic" panose="020B0502020202020204" pitchFamily="34" charset="0"/>
                <a:cs typeface="Arial" panose="020B0604020202020204" pitchFamily="34" charset="0"/>
              </a:rPr>
              <a:t>    </a:t>
            </a:r>
            <a:br>
              <a:rPr lang="en-US" altLang="en-US" b="1" dirty="0">
                <a:solidFill>
                  <a:schemeClr val="bg1"/>
                </a:solidFill>
                <a:latin typeface="Century Gothic" panose="020B0502020202020204" pitchFamily="34" charset="0"/>
                <a:cs typeface="Times New Roman" panose="02020603050405020304" pitchFamily="18" charset="0"/>
              </a:rPr>
            </a:br>
            <a:r>
              <a:rPr lang="lo-LA" altLang="en-US" sz="4800" b="1" dirty="0">
                <a:solidFill>
                  <a:schemeClr val="bg1"/>
                </a:solidFill>
                <a:latin typeface="Phetsarath OT" pitchFamily="2" charset="0"/>
                <a:ea typeface="Phetsarath OT" pitchFamily="2" charset="0"/>
                <a:cs typeface="Phetsarath OT" pitchFamily="2" charset="0"/>
              </a:rPr>
              <a:t>ກອງປະຊຸມທຸລະກິດລາວ</a:t>
            </a:r>
            <a:br>
              <a:rPr lang="lo-LA" altLang="en-US" sz="4800" b="1" dirty="0">
                <a:solidFill>
                  <a:schemeClr val="bg1"/>
                </a:solidFill>
                <a:latin typeface="Phetsarath OT" pitchFamily="2" charset="0"/>
                <a:ea typeface="Phetsarath OT" pitchFamily="2" charset="0"/>
                <a:cs typeface="Phetsarath OT" pitchFamily="2" charset="0"/>
              </a:rPr>
            </a:br>
            <a:br>
              <a:rPr lang="lo-LA" altLang="en-US" sz="4800" b="1" dirty="0">
                <a:solidFill>
                  <a:schemeClr val="bg1"/>
                </a:solidFill>
                <a:latin typeface="Phetsarath OT" pitchFamily="2" charset="0"/>
                <a:ea typeface="Phetsarath OT" pitchFamily="2" charset="0"/>
                <a:cs typeface="Phetsarath OT" pitchFamily="2" charset="0"/>
              </a:rPr>
            </a:br>
            <a:br>
              <a:rPr lang="en-US" altLang="en-US" sz="3600" b="1" dirty="0">
                <a:solidFill>
                  <a:schemeClr val="bg1"/>
                </a:solidFill>
                <a:latin typeface="Phetsarath OT" panose="02000500000000000000" pitchFamily="2" charset="0"/>
                <a:cs typeface="Phetsarath OT" panose="02000500000000000000" pitchFamily="2" charset="0"/>
              </a:rPr>
            </a:br>
            <a:r>
              <a:rPr lang="lo-LA" altLang="en-US" sz="3600" b="1" dirty="0">
                <a:solidFill>
                  <a:schemeClr val="bg1"/>
                </a:solidFill>
                <a:latin typeface="Phetsarath OT" panose="02000500000000000000" pitchFamily="2" charset="0"/>
                <a:cs typeface="Phetsarath OT" panose="02000500000000000000" pitchFamily="2" charset="0"/>
              </a:rPr>
              <a:t>ກອງປະຊຸມກຸ່ມໜ່ວຍງານປຶກສາຫາລືຂະແໜງການເງິນ-ທະນາຄານ</a:t>
            </a:r>
            <a:br>
              <a:rPr lang="en-US" altLang="en-US" sz="3600" b="1" dirty="0">
                <a:solidFill>
                  <a:schemeClr val="bg1"/>
                </a:solidFill>
                <a:latin typeface="Century Gothic" panose="020B0502020202020204" pitchFamily="34" charset="0"/>
                <a:cs typeface="Times New Roman" panose="02020603050405020304" pitchFamily="18" charset="0"/>
              </a:rPr>
            </a:br>
            <a:br>
              <a:rPr lang="lo-LA" altLang="en-US" sz="3600" b="1" dirty="0">
                <a:solidFill>
                  <a:schemeClr val="bg1"/>
                </a:solidFill>
                <a:latin typeface="Century Gothic" panose="020B0502020202020204" pitchFamily="34" charset="0"/>
                <a:cs typeface="Times New Roman" panose="02020603050405020304" pitchFamily="18" charset="0"/>
              </a:rPr>
            </a:br>
            <a:r>
              <a:rPr lang="en-US" altLang="en-US" sz="3600" b="1" dirty="0">
                <a:solidFill>
                  <a:schemeClr val="bg1"/>
                </a:solidFill>
                <a:latin typeface="Century Gothic" panose="020B0502020202020204" pitchFamily="34" charset="0"/>
                <a:cs typeface="Times New Roman" panose="02020603050405020304" pitchFamily="18" charset="0"/>
              </a:rPr>
              <a:t>Financial Sector Working Group</a:t>
            </a:r>
            <a:br>
              <a:rPr lang="en-US" altLang="en-US" sz="3600" b="1" dirty="0">
                <a:solidFill>
                  <a:schemeClr val="bg1"/>
                </a:solidFill>
                <a:latin typeface="Century Gothic" panose="020B0502020202020204" pitchFamily="34" charset="0"/>
                <a:cs typeface="Times New Roman" panose="02020603050405020304" pitchFamily="18" charset="0"/>
              </a:rPr>
            </a:br>
            <a:r>
              <a:rPr lang="en-US" altLang="en-US" sz="3200" b="1" dirty="0">
                <a:solidFill>
                  <a:schemeClr val="bg1"/>
                </a:solidFill>
                <a:latin typeface="Century Gothic" panose="020B0502020202020204" pitchFamily="34" charset="0"/>
                <a:cs typeface="Times New Roman" panose="02020603050405020304" pitchFamily="18" charset="0"/>
              </a:rPr>
              <a:t>Workshop meeting</a:t>
            </a:r>
            <a:br>
              <a:rPr lang="en-US" altLang="en-US" sz="3200" b="1" dirty="0">
                <a:solidFill>
                  <a:schemeClr val="bg1"/>
                </a:solidFill>
                <a:latin typeface="Century Gothic" panose="020B0502020202020204" pitchFamily="34" charset="0"/>
                <a:cs typeface="Times New Roman" panose="02020603050405020304" pitchFamily="18" charset="0"/>
              </a:rPr>
            </a:br>
            <a:r>
              <a:rPr lang="en-US" altLang="en-US" sz="3200" b="1" dirty="0">
                <a:solidFill>
                  <a:schemeClr val="bg1"/>
                </a:solidFill>
                <a:latin typeface="Century Gothic" panose="020B0502020202020204" pitchFamily="34" charset="0"/>
                <a:cs typeface="Times New Roman" panose="02020603050405020304" pitchFamily="18" charset="0"/>
              </a:rPr>
              <a:t>Sectoral issues for the 2019 Lao Business Forum</a:t>
            </a:r>
            <a:endParaRPr lang="en-US" altLang="en-US" sz="1800" b="1" dirty="0">
              <a:solidFill>
                <a:schemeClr val="bg1"/>
              </a:solidFill>
              <a:latin typeface="Century Gothic" panose="020B0502020202020204" pitchFamily="34" charset="0"/>
              <a:cs typeface="Times New Roman" panose="02020603050405020304" pitchFamily="18" charset="0"/>
            </a:endParaRPr>
          </a:p>
        </p:txBody>
      </p:sp>
      <p:pic>
        <p:nvPicPr>
          <p:cNvPr id="6147" name="Picture 6"/>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0999788" y="282575"/>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6148" name="TextBox 1"/>
          <p:cNvSpPr txBox="1">
            <a:spLocks noChangeArrowheads="1"/>
          </p:cNvSpPr>
          <p:nvPr/>
        </p:nvSpPr>
        <p:spPr bwMode="auto">
          <a:xfrm>
            <a:off x="2127257" y="5788023"/>
            <a:ext cx="7859713" cy="400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spAutoFit/>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gn="ctr">
              <a:lnSpc>
                <a:spcPct val="100000"/>
              </a:lnSpc>
              <a:spcBef>
                <a:spcPct val="0"/>
              </a:spcBef>
              <a:buFontTx/>
              <a:buNone/>
            </a:pPr>
            <a:r>
              <a:rPr lang="en-US" altLang="en-US" sz="2000" b="1" dirty="0">
                <a:latin typeface="Saysettha MX" panose="020B0504020207020204" pitchFamily="34" charset="-34"/>
                <a:cs typeface="Saysettha MX" panose="020B0504020207020204" pitchFamily="34" charset="-34"/>
              </a:rPr>
              <a:t> </a:t>
            </a:r>
            <a:r>
              <a:rPr lang="lo-LA" altLang="en-US" sz="2000" b="1" dirty="0">
                <a:latin typeface="Phetsarath OT" panose="02000500000000000000" pitchFamily="2" charset="0"/>
                <a:cs typeface="Phetsarath OT" panose="02000500000000000000" pitchFamily="2" charset="0"/>
              </a:rPr>
              <a:t>ທີ່ສະພາການຄ້າ ແລະ ອຸດສາຫະກໍາແຫ່ງຊາດລາວ</a:t>
            </a:r>
            <a:r>
              <a:rPr lang="en-US" altLang="en-US" sz="2000" b="1" dirty="0">
                <a:latin typeface="Phetsarath OT" panose="02000500000000000000" pitchFamily="2" charset="0"/>
                <a:cs typeface="Phetsarath OT" panose="02000500000000000000" pitchFamily="2" charset="0"/>
              </a:rPr>
              <a:t>, 15 </a:t>
            </a:r>
            <a:r>
              <a:rPr lang="lo-LA" altLang="en-US" sz="2000" b="1" dirty="0">
                <a:latin typeface="Phetsarath OT" panose="02000500000000000000" pitchFamily="2" charset="0"/>
                <a:cs typeface="Phetsarath OT" panose="02000500000000000000" pitchFamily="2" charset="0"/>
              </a:rPr>
              <a:t>ພຶດສະພາ </a:t>
            </a:r>
            <a:r>
              <a:rPr lang="en-US" altLang="en-US" sz="2000" b="1" dirty="0">
                <a:latin typeface="Phetsarath OT" panose="02000500000000000000" pitchFamily="2" charset="0"/>
                <a:cs typeface="Phetsarath OT" panose="02000500000000000000" pitchFamily="2" charset="0"/>
              </a:rPr>
              <a:t>2019</a:t>
            </a:r>
          </a:p>
        </p:txBody>
      </p:sp>
    </p:spTree>
    <p:extLst>
      <p:ext uri="{BB962C8B-B14F-4D97-AF65-F5344CB8AC3E}">
        <p14:creationId xmlns:p14="http://schemas.microsoft.com/office/powerpoint/2010/main" val="258516005"/>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ctrTitle"/>
          </p:nvPr>
        </p:nvSpPr>
        <p:spPr>
          <a:xfrm>
            <a:off x="271463" y="142867"/>
            <a:ext cx="11658600" cy="852487"/>
          </a:xfrm>
        </p:spPr>
        <p:txBody>
          <a:bodyPr>
            <a:noAutofit/>
          </a:bodyPr>
          <a:lstStyle/>
          <a:p>
            <a:r>
              <a:rPr lang="lo-LA" altLang="en-US" sz="2800" dirty="0">
                <a:latin typeface="Phetsarath OT" panose="02000500000000000000" pitchFamily="2" charset="0"/>
                <a:cs typeface="Phetsarath OT" panose="02000500000000000000" pitchFamily="2" charset="0"/>
              </a:rPr>
              <a:t>ບັນຫາຂໍ້ມູນສິນເຊື່ອແມ່ນບັນຫາທີ່ໄດ້ເຄີຍຖືກສະເໜີໃຫ້ມີການປັບປຸງ ແລ້ວໃນກອງປະຊຸມທຸລະກິດລາວຄັ້ງທີ 10</a:t>
            </a:r>
            <a:endParaRPr lang="en-GB" altLang="en-US" sz="2800" dirty="0">
              <a:latin typeface="Phetsarath OT" panose="02000500000000000000" pitchFamily="2" charset="0"/>
              <a:cs typeface="Phetsarath OT" panose="02000500000000000000" pitchFamily="2" charset="0"/>
            </a:endParaRP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10</a:t>
            </a:fld>
            <a:endParaRPr lang="en-US" altLang="en-US" sz="1600" b="1" dirty="0">
              <a:solidFill>
                <a:srgbClr val="898989"/>
              </a:solidFill>
            </a:endParaRPr>
          </a:p>
        </p:txBody>
      </p:sp>
      <p:cxnSp>
        <p:nvCxnSpPr>
          <p:cNvPr id="3" name="Straight Connector 2"/>
          <p:cNvCxnSpPr/>
          <p:nvPr/>
        </p:nvCxnSpPr>
        <p:spPr>
          <a:xfrm>
            <a:off x="271463" y="995354"/>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314321" y="1128707"/>
            <a:ext cx="11615742" cy="6278642"/>
          </a:xfrm>
          <a:prstGeom prst="rect">
            <a:avLst/>
          </a:prstGeom>
          <a:noFill/>
        </p:spPr>
        <p:txBody>
          <a:bodyPr wrap="square" rtlCol="0">
            <a:spAutoFit/>
          </a:bodyPr>
          <a:lstStyle/>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ບັນຫານີ້ໄດ້ຖືກຍົກຂຶ້ນໃນກອງປະຊຸມທຸລະກິດລາວຄັ້ງທີ 10 ໃນປີ 2017 </a:t>
            </a:r>
            <a:endParaRPr lang="en-GB" sz="24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ຜົນການສໍາຫລວດຂອງສູນຂໍ້ມູນສິນເຊື່ອໃນປີຜ່ານມາຊີ້ໃຫ້ເຫັນວ່າ: </a:t>
            </a:r>
            <a:endParaRPr lang="en-GB" sz="2400"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ສະມາຊິກເກືອບເຄີ່ງໜຶ່ງແມ່ນມີຄໍາເຫັນວ່າຂໍ້ມູນຈາກສູນແມ່ນຍັງບໍ່ທັນພຽງພໍ</a:t>
            </a:r>
            <a:endParaRPr lang="en-GB" sz="2400"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ສະມາຊິກສອງສ່ວນສາມເຫັນວ່າຂໍ້ມູນທີ່ມີປະຈຸບັນຍັງບໍ່ສາມາດຕອບສະໜອງຄວາມຮຽກຮ້ອງຕ້ອງການຂອງສະມາຊິກໄດ້</a:t>
            </a:r>
            <a:endParaRPr lang="en-GB" sz="24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ການກະຈາຍຂໍ້ມູນແມ່ນເຫັນວ່າຍັງຈໍາກັດ </a:t>
            </a:r>
            <a:endParaRPr lang="en-GB" sz="2400"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ຍັງບໍ່ມີຂໍ້ມູນຈາກບໍລິສັດໄຟຟ້າ</a:t>
            </a:r>
            <a:r>
              <a:rPr lang="en-US" sz="2400" dirty="0">
                <a:latin typeface="Phetsarath OT" panose="02000500000000000000" pitchFamily="2" charset="0"/>
                <a:cs typeface="Phetsarath OT" panose="02000500000000000000" pitchFamily="2" charset="0"/>
              </a:rPr>
              <a:t>-</a:t>
            </a:r>
            <a:r>
              <a:rPr lang="lo-LA" sz="2400" dirty="0">
                <a:latin typeface="Phetsarath OT" panose="02000500000000000000" pitchFamily="2" charset="0"/>
                <a:cs typeface="Phetsarath OT" panose="02000500000000000000" pitchFamily="2" charset="0"/>
              </a:rPr>
              <a:t>ນໍ້າປະປາ</a:t>
            </a:r>
            <a:r>
              <a:rPr lang="en-US" sz="2400" dirty="0">
                <a:latin typeface="Phetsarath OT" panose="02000500000000000000" pitchFamily="2" charset="0"/>
                <a:cs typeface="Phetsarath OT" panose="02000500000000000000" pitchFamily="2" charset="0"/>
              </a:rPr>
              <a:t>-</a:t>
            </a:r>
            <a:r>
              <a:rPr lang="lo-LA" sz="2400" dirty="0">
                <a:latin typeface="Phetsarath OT" panose="02000500000000000000" pitchFamily="2" charset="0"/>
                <a:cs typeface="Phetsarath OT" panose="02000500000000000000" pitchFamily="2" charset="0"/>
              </a:rPr>
              <a:t>ເທເລຄອມ, ບໍລິສັດຂາຍຍ່ອຍ.  </a:t>
            </a:r>
            <a:endParaRPr lang="en-GB" sz="2400"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ບໍ່ມີການເຊື່ອມຕໍ່ກັບບັນດາຖານຂໍ້ມູນຂອງກະຊວງຕ່າງໆທີ່ກ່ຽວຂ້ອງ</a:t>
            </a:r>
            <a:endParaRPr lang="en-GB" sz="24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ບັນຫາເລື່ອງຄຸນນະພາບຄວາມໜ້າເຊື່ອຖື ຂອງຂໍ້ມູນ</a:t>
            </a:r>
            <a:endParaRPr lang="en-GB" sz="2400"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ການສົ່ງຂໍ້ມູນເດືອນລະຄັ້ງ ແລະ ການປ້ອນຂໍ້ມູນໂດຍບໍ່ຜ່ານລະບົບແມ່ນມີຄວາມສ່ຽງໃຫ້ເກີດມີຄວາມຜິດພາດ ແລະ ລ່າຊ້າ</a:t>
            </a:r>
            <a:endParaRPr lang="en-GB" sz="2400"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ຂໍ້ຈໍາກັດໃນການກວດກາຄວາມຖືກຕ້ອງຂອງຂໍ້ມູນຈາກທາງສູນ ແລະ ບໍ່ສາມາດກວດເບີ່ງຈາກຖານຂໍ້ມູນອື່ນໆໄດ້. </a:t>
            </a:r>
            <a:endParaRPr lang="en-GB" sz="2400"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ການຈັດຕັ້ງປະຕິບັດກົດລະບຽບໃນການເປັນສະມາຊິກ ແລະ ພັນທະໃນການໃຫ້ຂໍ້ມູນທີ່ຖືກຕ້ອງແມ່ນຍັງບໍ່ທັນໄດ້ດີ</a:t>
            </a:r>
            <a:endParaRPr lang="en-GB" sz="24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endParaRPr lang="en-GB" sz="2400" dirty="0">
              <a:latin typeface="Saysettha MX" panose="020B0504020207020204" pitchFamily="34" charset="-34"/>
              <a:cs typeface="Saysettha MX" panose="020B0504020207020204" pitchFamily="34" charset="-34"/>
            </a:endParaRPr>
          </a:p>
          <a:p>
            <a:endParaRPr lang="en-GB" dirty="0">
              <a:latin typeface="Saysettha MX" panose="020B0504020207020204" pitchFamily="34" charset="-34"/>
              <a:cs typeface="Saysettha MX" panose="020B0504020207020204" pitchFamily="34" charset="-34"/>
            </a:endParaRPr>
          </a:p>
        </p:txBody>
      </p:sp>
      <p:sp>
        <p:nvSpPr>
          <p:cNvPr id="6" name="TextBox 5"/>
          <p:cNvSpPr txBox="1"/>
          <p:nvPr/>
        </p:nvSpPr>
        <p:spPr>
          <a:xfrm>
            <a:off x="414331" y="6414580"/>
            <a:ext cx="10258425" cy="276999"/>
          </a:xfrm>
          <a:prstGeom prst="rect">
            <a:avLst/>
          </a:prstGeom>
          <a:noFill/>
        </p:spPr>
        <p:txBody>
          <a:bodyPr wrap="square" rtlCol="0">
            <a:spAutoFit/>
          </a:bodyPr>
          <a:lstStyle/>
          <a:p>
            <a:r>
              <a:rPr lang="en-GB" sz="1200" dirty="0"/>
              <a:t>* = CIC membership survey where a total of 16 financial institutions provided survey responses</a:t>
            </a:r>
          </a:p>
        </p:txBody>
      </p:sp>
    </p:spTree>
    <p:extLst>
      <p:ext uri="{BB962C8B-B14F-4D97-AF65-F5344CB8AC3E}">
        <p14:creationId xmlns:p14="http://schemas.microsoft.com/office/powerpoint/2010/main" val="257626739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ctrTitle"/>
          </p:nvPr>
        </p:nvSpPr>
        <p:spPr>
          <a:xfrm>
            <a:off x="266700" y="364439"/>
            <a:ext cx="11658600" cy="852487"/>
          </a:xfrm>
        </p:spPr>
        <p:txBody>
          <a:bodyPr>
            <a:noAutofit/>
          </a:bodyPr>
          <a:lstStyle/>
          <a:p>
            <a:r>
              <a:rPr lang="lo-LA" altLang="en-US" sz="2800" dirty="0">
                <a:latin typeface="Phetsarath OT" panose="02000500000000000000" pitchFamily="2" charset="0"/>
                <a:cs typeface="Phetsarath OT" panose="02000500000000000000" pitchFamily="2" charset="0"/>
              </a:rPr>
              <a:t>ການໃຫ້ບໍລິການຂໍ້ມູນສິນເຊື່ອຂອງສູນ ແມ່ນຍັງບໍ່ທັນຕອບສະໜອງກັບຄວາມຕ້ອງການຂອງຂະ ແໜງການໄດ້ເທົ່າທີ່ຄວນ</a:t>
            </a:r>
            <a:endParaRPr lang="en-GB" altLang="en-US" sz="2800" dirty="0">
              <a:latin typeface="Phetsarath OT" panose="02000500000000000000" pitchFamily="2" charset="0"/>
              <a:cs typeface="Phetsarath OT" panose="02000500000000000000" pitchFamily="2" charset="0"/>
            </a:endParaRP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11</a:t>
            </a:fld>
            <a:endParaRPr lang="en-US" altLang="en-US" sz="1600" b="1" dirty="0">
              <a:solidFill>
                <a:srgbClr val="898989"/>
              </a:solidFill>
            </a:endParaRPr>
          </a:p>
        </p:txBody>
      </p:sp>
      <p:cxnSp>
        <p:nvCxnSpPr>
          <p:cNvPr id="3" name="Straight Connector 2"/>
          <p:cNvCxnSpPr/>
          <p:nvPr/>
        </p:nvCxnSpPr>
        <p:spPr>
          <a:xfrm>
            <a:off x="138941" y="1406171"/>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181799" y="1757602"/>
            <a:ext cx="11615742" cy="424731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ຂໍ້ຈໍາກັດໃນການຄົ້ນຫາ ແລະ ການລາຍງານຂໍ້ມູນສິນເຊື່ອ</a:t>
            </a:r>
            <a:endParaRPr lang="en-GB" sz="2400" dirty="0">
              <a:latin typeface="Phetsarath OT" panose="02000500000000000000" pitchFamily="2" charset="0"/>
              <a:cs typeface="Phetsarath OT" panose="02000500000000000000" pitchFamily="2" charset="0"/>
            </a:endParaRPr>
          </a:p>
          <a:p>
            <a:pPr marL="742950" lvl="1" indent="-285750">
              <a:lnSpc>
                <a:spcPct val="150000"/>
              </a:lnSpc>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ການຄົ້ນຫາຂໍ້ມູນໂດຍຜ່ານລະບົບຄູ່ມື ແຕ່ບໍ່ສາມາດເຮັດຜ່ານລະບົບຫາ ລະບົບໄດ້ </a:t>
            </a:r>
            <a:endParaRPr lang="en-GB" sz="2400" dirty="0">
              <a:latin typeface="Phetsarath OT" panose="02000500000000000000" pitchFamily="2" charset="0"/>
              <a:cs typeface="Phetsarath OT" panose="02000500000000000000" pitchFamily="2" charset="0"/>
            </a:endParaRPr>
          </a:p>
          <a:p>
            <a:pPr marL="742950" lvl="1" indent="-285750">
              <a:lnSpc>
                <a:spcPct val="150000"/>
              </a:lnSpc>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ຍັງບໍ່ມີການລາຍງານຂໍ້ມູນສິນເຊື່ອທີ່ເປັນຮູບແບບມາດຖານ </a:t>
            </a:r>
            <a:endParaRPr lang="en-GB" sz="2400" dirty="0">
              <a:latin typeface="Phetsarath OT" panose="02000500000000000000" pitchFamily="2" charset="0"/>
              <a:cs typeface="Phetsarath OT" panose="02000500000000000000" pitchFamily="2" charset="0"/>
            </a:endParaRPr>
          </a:p>
          <a:p>
            <a:pPr marL="285750" indent="-285750">
              <a:lnSpc>
                <a:spcPct val="150000"/>
              </a:lnSpc>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ຍັງບໍ່ມີການໃຫ້ບໍລິການທີ່ເພີ່ມເຕີມທີ່ເປັນປະໂຫຍດດ້ານອື່ນເຊັ່ນ</a:t>
            </a:r>
            <a:endParaRPr lang="en-GB" sz="2400" dirty="0">
              <a:latin typeface="Phetsarath OT" panose="02000500000000000000" pitchFamily="2" charset="0"/>
              <a:cs typeface="Phetsarath OT" panose="02000500000000000000" pitchFamily="2" charset="0"/>
            </a:endParaRPr>
          </a:p>
          <a:p>
            <a:pPr marL="742950" lvl="1" indent="-285750">
              <a:lnSpc>
                <a:spcPct val="150000"/>
              </a:lnSpc>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ການໃຫ້ຄະແນນສິນເຊື່ອ ແລະ ບົດລາຍງານແບບສັງລວມຂໍ້ມູນສິນເຊື່ອ</a:t>
            </a:r>
            <a:endParaRPr lang="en-GB" sz="2400" dirty="0">
              <a:latin typeface="Phetsarath OT" panose="02000500000000000000" pitchFamily="2" charset="0"/>
              <a:cs typeface="Phetsarath OT" panose="02000500000000000000" pitchFamily="2" charset="0"/>
            </a:endParaRPr>
          </a:p>
          <a:p>
            <a:pPr marL="742950" lvl="1" indent="-285750">
              <a:lnSpc>
                <a:spcPct val="150000"/>
              </a:lnSpc>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ບົດລາຍງານຂໍ້ມູນສິນເຊື່ອຂອງຂະແໜງການສະເພາະ</a:t>
            </a:r>
            <a:endParaRPr lang="en-GB" sz="2400" dirty="0">
              <a:latin typeface="Phetsarath OT" panose="02000500000000000000" pitchFamily="2" charset="0"/>
              <a:cs typeface="Phetsarath OT" panose="02000500000000000000" pitchFamily="2" charset="0"/>
            </a:endParaRPr>
          </a:p>
          <a:p>
            <a:pPr marL="742950" lvl="1" indent="-285750">
              <a:lnSpc>
                <a:spcPct val="150000"/>
              </a:lnSpc>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ບົດລາຍງານການປ່ຽນແປງຂໍ້ມູນຂອງຄະແນນສິນເຊື່ອ </a:t>
            </a:r>
            <a:r>
              <a:rPr lang="en-GB" sz="2400" dirty="0">
                <a:latin typeface="Phetsarath OT" panose="02000500000000000000" pitchFamily="2" charset="0"/>
                <a:cs typeface="Phetsarath OT" panose="02000500000000000000" pitchFamily="2" charset="0"/>
              </a:rPr>
              <a:t>(A/B/C)</a:t>
            </a:r>
          </a:p>
          <a:p>
            <a:endParaRPr lang="en-GB" dirty="0">
              <a:latin typeface="Saysettha MX" panose="020B0504020207020204" pitchFamily="34" charset="-34"/>
              <a:cs typeface="Saysettha MX" panose="020B0504020207020204" pitchFamily="34" charset="-34"/>
            </a:endParaRPr>
          </a:p>
        </p:txBody>
      </p:sp>
    </p:spTree>
    <p:extLst>
      <p:ext uri="{BB962C8B-B14F-4D97-AF65-F5344CB8AC3E}">
        <p14:creationId xmlns:p14="http://schemas.microsoft.com/office/powerpoint/2010/main" val="122659591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ctrTitle"/>
          </p:nvPr>
        </p:nvSpPr>
        <p:spPr>
          <a:xfrm>
            <a:off x="271463" y="142867"/>
            <a:ext cx="11658600" cy="852487"/>
          </a:xfrm>
        </p:spPr>
        <p:txBody>
          <a:bodyPr>
            <a:noAutofit/>
          </a:bodyPr>
          <a:lstStyle/>
          <a:p>
            <a:r>
              <a:rPr lang="lo-LA" altLang="en-US" sz="2800" dirty="0">
                <a:latin typeface="Phetsarath OT" panose="02000500000000000000" pitchFamily="2" charset="0"/>
                <a:cs typeface="Phetsarath OT" panose="02000500000000000000" pitchFamily="2" charset="0"/>
              </a:rPr>
              <a:t>ແລກປ່ຽນຄໍາເຫັນ ແລະ ປຶກສາຫາລື</a:t>
            </a:r>
            <a:r>
              <a:rPr lang="af-ZA" altLang="en-US" sz="2800" dirty="0">
                <a:latin typeface="Phetsarath OT" panose="02000500000000000000" pitchFamily="2" charset="0"/>
                <a:cs typeface="Phetsarath OT" panose="02000500000000000000" pitchFamily="2" charset="0"/>
              </a:rPr>
              <a:t>: </a:t>
            </a:r>
            <a:r>
              <a:rPr lang="lo-LA" altLang="en-US" sz="2800" dirty="0">
                <a:latin typeface="Phetsarath OT" panose="02000500000000000000" pitchFamily="2" charset="0"/>
                <a:cs typeface="Phetsarath OT" panose="02000500000000000000" pitchFamily="2" charset="0"/>
              </a:rPr>
              <a:t>ຂໍ້ສະເໜີວິທີແກ້ໄຂຕໍ່ພາກລັດທີ່ກ່ຽວຂ້ອງ</a:t>
            </a:r>
            <a:endParaRPr lang="en-GB" altLang="en-US" sz="2800" dirty="0">
              <a:latin typeface="Phetsarath OT" panose="02000500000000000000" pitchFamily="2" charset="0"/>
              <a:cs typeface="Phetsarath OT" panose="02000500000000000000" pitchFamily="2" charset="0"/>
            </a:endParaRP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12</a:t>
            </a:fld>
            <a:endParaRPr lang="en-US" altLang="en-US" sz="1600" b="1" dirty="0">
              <a:solidFill>
                <a:srgbClr val="898989"/>
              </a:solidFill>
            </a:endParaRPr>
          </a:p>
        </p:txBody>
      </p:sp>
      <p:cxnSp>
        <p:nvCxnSpPr>
          <p:cNvPr id="3" name="Straight Connector 2"/>
          <p:cNvCxnSpPr/>
          <p:nvPr/>
        </p:nvCxnSpPr>
        <p:spPr>
          <a:xfrm>
            <a:off x="271463" y="995354"/>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314321" y="1160177"/>
            <a:ext cx="11615742" cy="7017306"/>
          </a:xfrm>
          <a:prstGeom prst="rect">
            <a:avLst/>
          </a:prstGeom>
          <a:noFill/>
        </p:spPr>
        <p:txBody>
          <a:bodyPr wrap="square" rtlCol="0">
            <a:spAutoFit/>
          </a:bodyPr>
          <a:lstStyle/>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ຕ້ອງມີການວາງແຜນຈັດຕັ້ງປະຕິບັດການຍົກລະດັບສູນຂໍ້ມູນສິນເຊື່ອເພື່ອຂະຫຍາຍການຄວບຄຸມຂໍ້ມູນໃຫ້ທົ່ວເຖິງ ແລະ ການເຊື່ອມໂຍງຂໍ້ມູນ </a:t>
            </a:r>
            <a:endParaRPr lang="en-GB" sz="24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ເພີ່ມການບັງຄັບໃຊ້ກົດລະບຽບໃຫ້ເຂັ້ມງວດໃນການກວດກາມາດຕາຖານການລາຍງານຂໍ້ມູນສິນເຊື່ອໂດຍກົມຄຸ້ມຄອງທະນາຄານທຸລະກິດ </a:t>
            </a:r>
            <a:endParaRPr lang="en-GB" sz="24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ການປຶກສາຫາລືກັບບັນດາສະມາຊິກເປັນໄລຍະ ເພື່ອລາຍງານຄວາມຄືບໜ້າໃນການປັບປຸງຖານຂໍ້ມູນສິນເຊື່ອ ຜ່ານຊ່ອງທາງຕ່າງໆເຊັ່ນ ຈົດໝາຍຂ່າວ ແລະ ແຈ້ງການ </a:t>
            </a:r>
            <a:endParaRPr lang="en-GB" sz="24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ຄວນມີການປຶກສາກັບບັນດາຜູ້ໃຊ້ລະບົບຂໍ້ມູນສິນເຊື່ອໃນການສ້າງລະບົບຂໍ້ມູນໃໝ່</a:t>
            </a:r>
            <a:r>
              <a:rPr lang="en-GB" sz="2400" dirty="0">
                <a:latin typeface="Phetsarath OT" panose="02000500000000000000" pitchFamily="2" charset="0"/>
                <a:cs typeface="Phetsarath OT" panose="02000500000000000000" pitchFamily="2" charset="0"/>
              </a:rPr>
              <a:t> </a:t>
            </a:r>
          </a:p>
          <a:p>
            <a:pPr marL="742950" lvl="1"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ການມີສ່ວນຮ່ວມຂອງຜູ້ໃຊ້ຕົວຈິງໃນການເກັບຂໍ້ມູນເພື່ອນໍາມາປັບປຸງ ໂດຍຜ່ານການສັງລວມ ແລະ ວິເຄາະຂໍ້ມູນ, ການສໍາມະນາ, ສໍາພາດ ແລະ ການເຮັດບົດສໍາຫຼວດ. </a:t>
            </a:r>
            <a:endParaRPr lang="en-GB" sz="2400"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ໃຫ້ມີຕົວແທນຈາກຜູ້ໃຊ້ໃຫ້ມີສ່ວນຮ່ວມໃນຂະບວນການສ້າງລະບົບຂໍ້ມູນສິນເຊື່ອ ໃນການຢັ້ງຢືນຄວາມຖືກຕ້ອງຄວາມຕ້ອງການ ແລະ ເຫັນດີເປັນເອກະພາບ </a:t>
            </a:r>
            <a:endParaRPr lang="en-GB" sz="2400"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ມີສ່ວນຮ່ວມໃນການຄັດເລືອກບໍລິສັດຜູ້ພັດທະນາ, ການສ້າງລະບົບຈໍາລອງ, ການທົດລອງໃຊ້ ແລະ ການທົດສອບການຮັບຮອງຂອງຜູ້ໃຊ້  </a:t>
            </a:r>
            <a:endParaRPr lang="en-GB" sz="2400"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ປະກອບຄໍາເຫັນຕໍ່ແຜນການຍ້າຍຂໍ້ມູນ ແລະ ການປັບປ່ຽນລະບົບໃໝ່</a:t>
            </a:r>
            <a:endParaRPr lang="en-GB" sz="24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endParaRPr lang="en-GB" sz="2400" dirty="0">
              <a:latin typeface="Saysettha MX" panose="020B0504020207020204" pitchFamily="34" charset="-34"/>
              <a:cs typeface="Saysettha MX" panose="020B0504020207020204" pitchFamily="34" charset="-34"/>
            </a:endParaRPr>
          </a:p>
          <a:p>
            <a:pPr marL="285750" indent="-285750">
              <a:buFont typeface="Arial" panose="020B0604020202020204" pitchFamily="34" charset="0"/>
              <a:buChar char="•"/>
            </a:pPr>
            <a:endParaRPr lang="en-GB" sz="2400" dirty="0">
              <a:latin typeface="Saysettha MX" panose="020B0504020207020204" pitchFamily="34" charset="-34"/>
              <a:cs typeface="Saysettha MX" panose="020B0504020207020204" pitchFamily="34" charset="-34"/>
            </a:endParaRPr>
          </a:p>
          <a:p>
            <a:pPr marL="285750" indent="-285750">
              <a:buFont typeface="Arial" panose="020B0604020202020204" pitchFamily="34" charset="0"/>
              <a:buChar char="•"/>
            </a:pPr>
            <a:endParaRPr lang="en-GB" sz="2400" dirty="0">
              <a:latin typeface="Saysettha MX" panose="020B0504020207020204" pitchFamily="34" charset="-34"/>
              <a:cs typeface="Saysettha MX" panose="020B0504020207020204" pitchFamily="34" charset="-34"/>
            </a:endParaRPr>
          </a:p>
          <a:p>
            <a:pPr marL="285750" indent="-285750">
              <a:buFont typeface="Arial" panose="020B0604020202020204" pitchFamily="34" charset="0"/>
              <a:buChar char="•"/>
            </a:pPr>
            <a:endParaRPr lang="en-GB" sz="2400" dirty="0">
              <a:latin typeface="Saysettha MX" panose="020B0504020207020204" pitchFamily="34" charset="-34"/>
              <a:cs typeface="Saysettha MX" panose="020B0504020207020204" pitchFamily="34" charset="-34"/>
            </a:endParaRPr>
          </a:p>
          <a:p>
            <a:endParaRPr lang="en-GB" dirty="0">
              <a:latin typeface="Saysettha MX" panose="020B0504020207020204" pitchFamily="34" charset="-34"/>
              <a:cs typeface="Saysettha MX" panose="020B0504020207020204" pitchFamily="34" charset="-34"/>
            </a:endParaRPr>
          </a:p>
        </p:txBody>
      </p:sp>
    </p:spTree>
    <p:extLst>
      <p:ext uri="{BB962C8B-B14F-4D97-AF65-F5344CB8AC3E}">
        <p14:creationId xmlns:p14="http://schemas.microsoft.com/office/powerpoint/2010/main" val="2354385399"/>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1463" y="2828941"/>
            <a:ext cx="8943975" cy="5143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38" name="Title 1"/>
          <p:cNvSpPr>
            <a:spLocks noGrp="1" noChangeArrowheads="1"/>
          </p:cNvSpPr>
          <p:nvPr>
            <p:ph type="ctrTitle"/>
          </p:nvPr>
        </p:nvSpPr>
        <p:spPr>
          <a:xfrm>
            <a:off x="271463" y="142867"/>
            <a:ext cx="11658600" cy="852487"/>
          </a:xfrm>
        </p:spPr>
        <p:txBody>
          <a:bodyPr>
            <a:noAutofit/>
          </a:bodyPr>
          <a:lstStyle/>
          <a:p>
            <a:r>
              <a:rPr lang="lo-LA" altLang="en-US" sz="2800" dirty="0">
                <a:latin typeface="Phetsarath OT" panose="02000500000000000000" pitchFamily="2" charset="0"/>
                <a:cs typeface="Phetsarath OT" panose="02000500000000000000" pitchFamily="2" charset="0"/>
              </a:rPr>
              <a:t>ບັນຫາບູລິມະສິດທີ່ຈະໄດ້ສະເໜີ ແລະ ປຶກສາຫາລື</a:t>
            </a:r>
            <a:endParaRPr lang="en-GB" altLang="en-US" sz="2800" dirty="0">
              <a:latin typeface="Phetsarath OT" panose="02000500000000000000" pitchFamily="2" charset="0"/>
              <a:cs typeface="Phetsarath OT" panose="02000500000000000000" pitchFamily="2" charset="0"/>
            </a:endParaRP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13</a:t>
            </a:fld>
            <a:endParaRPr lang="en-US" altLang="en-US" sz="1600" b="1" dirty="0">
              <a:solidFill>
                <a:srgbClr val="898989"/>
              </a:solidFill>
            </a:endParaRPr>
          </a:p>
        </p:txBody>
      </p:sp>
      <p:cxnSp>
        <p:nvCxnSpPr>
          <p:cNvPr id="3" name="Straight Connector 2"/>
          <p:cNvCxnSpPr/>
          <p:nvPr/>
        </p:nvCxnSpPr>
        <p:spPr>
          <a:xfrm>
            <a:off x="271463" y="995354"/>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314321" y="2114553"/>
            <a:ext cx="11615742" cy="1477328"/>
          </a:xfrm>
          <a:prstGeom prst="rect">
            <a:avLst/>
          </a:prstGeom>
          <a:noFill/>
        </p:spPr>
        <p:txBody>
          <a:bodyPr wrap="square" rtlCol="0">
            <a:spAutoFit/>
          </a:bodyPr>
          <a:lstStyle/>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ບັນຫາການເຂົ້າຫາຂໍ້ມູນຂ່າວສານສິນເຊື່ອ</a:t>
            </a:r>
            <a:endParaRPr lang="en-GB" sz="24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endParaRPr lang="en-GB" sz="24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ຂັ້ນຕອນ ແລະ ລະບຽບການຈົດທະບຽນສັນຍາກູ້ຢືມ ແລະ ຫຼັກຊັບຄໍ້າປະກັນ</a:t>
            </a:r>
            <a:endParaRPr lang="en-GB" sz="2400"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endParaRPr lang="en-GB" dirty="0">
              <a:latin typeface="Saysettha MX" panose="020B0504020207020204" pitchFamily="34" charset="-34"/>
              <a:cs typeface="Saysettha MX" panose="020B0504020207020204" pitchFamily="34" charset="-34"/>
            </a:endParaRPr>
          </a:p>
        </p:txBody>
      </p:sp>
    </p:spTree>
    <p:extLst>
      <p:ext uri="{BB962C8B-B14F-4D97-AF65-F5344CB8AC3E}">
        <p14:creationId xmlns:p14="http://schemas.microsoft.com/office/powerpoint/2010/main" val="235615538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ctrTitle"/>
          </p:nvPr>
        </p:nvSpPr>
        <p:spPr>
          <a:xfrm>
            <a:off x="292892" y="240724"/>
            <a:ext cx="11658600" cy="852487"/>
          </a:xfrm>
        </p:spPr>
        <p:txBody>
          <a:bodyPr>
            <a:noAutofit/>
          </a:bodyPr>
          <a:lstStyle/>
          <a:p>
            <a:r>
              <a:rPr lang="lo-LA" altLang="en-US" sz="2800" dirty="0">
                <a:latin typeface="Phetsarath OT" panose="02000500000000000000" pitchFamily="2" charset="0"/>
                <a:cs typeface="Phetsarath OT" panose="02000500000000000000" pitchFamily="2" charset="0"/>
              </a:rPr>
              <a:t>ການປ່ອຍກູ້ສ່ວນຫຼາຍແມ່ນໃຊ້ຫຼັກຊັບຄໍ້າປະກັນ ແລະ ຕ້ອງປະຕິບັດຕາມກົດລະບຽບທີ່ທາງ ທະນາຄານກາງ (ທຫລ) ໄດ້ວາງອອກ</a:t>
            </a:r>
            <a:endParaRPr lang="en-GB" altLang="en-US" sz="2800" dirty="0">
              <a:latin typeface="Phetsarath OT" panose="02000500000000000000" pitchFamily="2" charset="0"/>
              <a:cs typeface="Phetsarath OT" panose="02000500000000000000" pitchFamily="2" charset="0"/>
            </a:endParaRP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14</a:t>
            </a:fld>
            <a:endParaRPr lang="en-US" altLang="en-US" sz="1600" b="1" dirty="0">
              <a:solidFill>
                <a:srgbClr val="898989"/>
              </a:solidFill>
            </a:endParaRPr>
          </a:p>
        </p:txBody>
      </p:sp>
      <p:cxnSp>
        <p:nvCxnSpPr>
          <p:cNvPr id="3" name="Straight Connector 2"/>
          <p:cNvCxnSpPr/>
          <p:nvPr/>
        </p:nvCxnSpPr>
        <p:spPr>
          <a:xfrm>
            <a:off x="292892" y="1127875"/>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314321" y="1290627"/>
            <a:ext cx="11615742" cy="7140416"/>
          </a:xfrm>
          <a:prstGeom prst="rect">
            <a:avLst/>
          </a:prstGeom>
          <a:noFill/>
        </p:spPr>
        <p:txBody>
          <a:bodyPr wrap="square" rtlCol="0">
            <a:spAutoFit/>
          </a:bodyPr>
          <a:lstStyle/>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ການກູ້ຢືມສ່ວນຫຼາຍແມ່ນໃຊ້ໃບຕາດິນເປັນຫຼັກຊັບ </a:t>
            </a:r>
            <a:endParaRPr lang="en-GB" sz="24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ໃບຕາດິນຂອບທອງ ແມ່ນອອກໃຫ້ໂດຍກົມຄຸ້ມຄອງທີ່ດິນຂອງກະຊວງຊັບພະຍາກອນທໍາມະຊາດ ແລະ ສິ່ງແວດລ້ອມ</a:t>
            </a:r>
            <a:endParaRPr lang="en-GB" sz="2400"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r>
              <a:rPr lang="lo-LA" sz="2000" dirty="0">
                <a:latin typeface="Phetsarath OT" panose="02000500000000000000" pitchFamily="2" charset="0"/>
                <a:cs typeface="Phetsarath OT" panose="02000500000000000000" pitchFamily="2" charset="0"/>
              </a:rPr>
              <a:t>ເຂດຕົວເມືອງແມ່ນກວມເອົາ </a:t>
            </a:r>
            <a:r>
              <a:rPr lang="en-GB" sz="2000" dirty="0">
                <a:latin typeface="Phetsarath OT" panose="02000500000000000000" pitchFamily="2" charset="0"/>
                <a:cs typeface="Phetsarath OT" panose="02000500000000000000" pitchFamily="2" charset="0"/>
              </a:rPr>
              <a:t>70-80%, </a:t>
            </a:r>
            <a:r>
              <a:rPr lang="lo-LA" sz="2000" dirty="0">
                <a:latin typeface="Phetsarath OT" panose="02000500000000000000" pitchFamily="2" charset="0"/>
                <a:cs typeface="Phetsarath OT" panose="02000500000000000000" pitchFamily="2" charset="0"/>
              </a:rPr>
              <a:t>ແຕ່ຊົນນະບົດມີພຽງແຕ່ </a:t>
            </a:r>
            <a:r>
              <a:rPr lang="en-GB" sz="2000" dirty="0">
                <a:latin typeface="Phetsarath OT" panose="02000500000000000000" pitchFamily="2" charset="0"/>
                <a:cs typeface="Phetsarath OT" panose="02000500000000000000" pitchFamily="2" charset="0"/>
              </a:rPr>
              <a:t>20-30%</a:t>
            </a:r>
          </a:p>
          <a:p>
            <a:pPr marL="742950" lvl="1" indent="-285750">
              <a:buFont typeface="Arial" panose="020B0604020202020204" pitchFamily="34" charset="0"/>
              <a:buChar char="•"/>
            </a:pPr>
            <a:r>
              <a:rPr lang="lo-LA" sz="2000" dirty="0">
                <a:latin typeface="Phetsarath OT" panose="02000500000000000000" pitchFamily="2" charset="0"/>
                <a:cs typeface="Phetsarath OT" panose="02000500000000000000" pitchFamily="2" charset="0"/>
              </a:rPr>
              <a:t>ການຂໍເຮັດໃບຕາດິນດ້ວຍຕົນເອງແມ່ນມີຂໍ້ຫຍຸ້ງຍາກຫລາຍສໍາລັບເຂດຊົນນະບົດ</a:t>
            </a:r>
            <a:endParaRPr lang="en-GB" sz="20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ທຫລ ໄດ້ອອກແຈ້ງການເລກທີ 818/ຫກ ວັນທີ 27/11/2017 ເຊີ່ງຈໍາກັດການນໍາໃຊ້ໃບຢັ້ງຢືນທີ່ດິນຈາກນາຍບ້ານ (ໃບຕາດີນສີຂາວ)</a:t>
            </a:r>
            <a:endParaRPr lang="en-GB" sz="24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ສັນຍາເງິນກູ້ ແລະ ຫຼັກຊັບຄໍ້່າປະກັນຕ້ອງໄດ້ຮັບການຢັ້ງຢືນຈາກຫ້ອງການທະບຽນສານ ເພື່ອເປັນເອກະສານອ້າງອີງເວລາມີກໍລະນີເກີດຂໍ້ຂັດແຍ່ງຮ້ອງຟ້ອງໃນອະນາຄົດ</a:t>
            </a:r>
            <a:endParaRPr lang="en-GB" sz="24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ເອກະສານຄໍ້າປະກັນຫຼັກຊັບຕ້ອງໄດ້ຮັບການຢັ້ງຢືນຈາກຫ້ອງການທະບຽນສານເພື່ອໃຫ້ມີສິດພິເສດໃນຂັ້ນຕອນສານ</a:t>
            </a:r>
            <a:r>
              <a:rPr lang="en-GB" sz="2400" dirty="0">
                <a:latin typeface="Phetsarath OT" panose="02000500000000000000" pitchFamily="2" charset="0"/>
                <a:cs typeface="Phetsarath OT" panose="02000500000000000000" pitchFamily="2" charset="0"/>
              </a:rPr>
              <a:t>.  </a:t>
            </a:r>
            <a:r>
              <a:rPr lang="lo-LA" sz="2400" dirty="0">
                <a:latin typeface="Phetsarath OT" panose="02000500000000000000" pitchFamily="2" charset="0"/>
                <a:cs typeface="Phetsarath OT" panose="02000500000000000000" pitchFamily="2" charset="0"/>
              </a:rPr>
              <a:t>ສໍາລັບການຈົດທະບຽນອະສັງຫາລິມະຊັບແມ່ນໃຫ້ອອກໂດຍ</a:t>
            </a:r>
            <a:endParaRPr lang="en-GB" sz="2400"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r>
              <a:rPr lang="lo-LA" sz="2000" dirty="0">
                <a:latin typeface="Phetsarath OT" panose="02000500000000000000" pitchFamily="2" charset="0"/>
                <a:cs typeface="Phetsarath OT" panose="02000500000000000000" pitchFamily="2" charset="0"/>
              </a:rPr>
              <a:t>ກົມຄຸ້ມຄອງທີ່ດິນ ກະຊວງຊັບພະຍາກອນ ແລະ</a:t>
            </a:r>
            <a:endParaRPr lang="en-GB" sz="2000" u="sng"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r>
              <a:rPr lang="lo-LA" sz="2000" dirty="0">
                <a:latin typeface="Phetsarath OT" panose="02000500000000000000" pitchFamily="2" charset="0"/>
                <a:cs typeface="Phetsarath OT" panose="02000500000000000000" pitchFamily="2" charset="0"/>
              </a:rPr>
              <a:t>ກົມຄຸ້ມຄອງຊັບສິນແຫ່ງລັດ ກະຊວງການເງິນ </a:t>
            </a:r>
            <a:endParaRPr lang="en-GB" sz="20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endParaRPr lang="en-GB" sz="2400" dirty="0">
              <a:latin typeface="Saysettha MX" panose="020B0504020207020204" pitchFamily="34" charset="-34"/>
              <a:cs typeface="Saysettha MX" panose="020B0504020207020204" pitchFamily="34" charset="-34"/>
            </a:endParaRPr>
          </a:p>
          <a:p>
            <a:pPr marL="285750" indent="-285750">
              <a:buFont typeface="Arial" panose="020B0604020202020204" pitchFamily="34" charset="0"/>
              <a:buChar char="•"/>
            </a:pPr>
            <a:endParaRPr lang="en-GB" sz="2400" dirty="0">
              <a:latin typeface="Saysettha MX" panose="020B0504020207020204" pitchFamily="34" charset="-34"/>
              <a:cs typeface="Saysettha MX" panose="020B0504020207020204" pitchFamily="34" charset="-34"/>
            </a:endParaRPr>
          </a:p>
          <a:p>
            <a:pPr marL="285750" indent="-285750">
              <a:buFont typeface="Arial" panose="020B0604020202020204" pitchFamily="34" charset="0"/>
              <a:buChar char="•"/>
            </a:pPr>
            <a:endParaRPr lang="en-GB" sz="2400" dirty="0">
              <a:latin typeface="Saysettha MX" panose="020B0504020207020204" pitchFamily="34" charset="-34"/>
              <a:cs typeface="Saysettha MX" panose="020B0504020207020204" pitchFamily="34" charset="-34"/>
            </a:endParaRPr>
          </a:p>
          <a:p>
            <a:pPr marL="285750" indent="-285750">
              <a:buFont typeface="Arial" panose="020B0604020202020204" pitchFamily="34" charset="0"/>
              <a:buChar char="•"/>
            </a:pPr>
            <a:endParaRPr lang="en-GB" sz="2400" dirty="0">
              <a:latin typeface="Saysettha MX" panose="020B0504020207020204" pitchFamily="34" charset="-34"/>
              <a:cs typeface="Saysettha MX" panose="020B0504020207020204" pitchFamily="34" charset="-34"/>
            </a:endParaRPr>
          </a:p>
          <a:p>
            <a:pPr marL="285750" indent="-285750">
              <a:buFont typeface="Arial" panose="020B0604020202020204" pitchFamily="34" charset="0"/>
              <a:buChar char="•"/>
            </a:pPr>
            <a:endParaRPr lang="en-GB" sz="2400" dirty="0">
              <a:latin typeface="Saysettha MX" panose="020B0504020207020204" pitchFamily="34" charset="-34"/>
              <a:cs typeface="Saysettha MX" panose="020B0504020207020204" pitchFamily="34" charset="-34"/>
            </a:endParaRPr>
          </a:p>
          <a:p>
            <a:pPr marL="285750" indent="-285750">
              <a:buFont typeface="Arial" panose="020B0604020202020204" pitchFamily="34" charset="0"/>
              <a:buChar char="•"/>
            </a:pPr>
            <a:endParaRPr lang="en-GB" sz="2400" dirty="0">
              <a:latin typeface="Saysettha MX" panose="020B0504020207020204" pitchFamily="34" charset="-34"/>
              <a:cs typeface="Saysettha MX" panose="020B0504020207020204" pitchFamily="34" charset="-34"/>
            </a:endParaRPr>
          </a:p>
          <a:p>
            <a:endParaRPr lang="en-GB" dirty="0">
              <a:latin typeface="Saysettha MX" panose="020B0504020207020204" pitchFamily="34" charset="-34"/>
              <a:cs typeface="Saysettha MX" panose="020B0504020207020204" pitchFamily="34" charset="-34"/>
            </a:endParaRPr>
          </a:p>
        </p:txBody>
      </p:sp>
      <p:sp>
        <p:nvSpPr>
          <p:cNvPr id="6" name="TextBox 5"/>
          <p:cNvSpPr txBox="1"/>
          <p:nvPr/>
        </p:nvSpPr>
        <p:spPr>
          <a:xfrm>
            <a:off x="414331" y="6214548"/>
            <a:ext cx="10258425" cy="276999"/>
          </a:xfrm>
          <a:prstGeom prst="rect">
            <a:avLst/>
          </a:prstGeom>
          <a:noFill/>
        </p:spPr>
        <p:txBody>
          <a:bodyPr wrap="square" rtlCol="0">
            <a:spAutoFit/>
          </a:bodyPr>
          <a:lstStyle/>
          <a:p>
            <a:r>
              <a:rPr lang="en-GB" sz="1200" dirty="0"/>
              <a:t>* Under Lao Contract Law and the Law on Notary Offices</a:t>
            </a:r>
          </a:p>
        </p:txBody>
      </p:sp>
      <p:sp>
        <p:nvSpPr>
          <p:cNvPr id="7" name="TextBox 6"/>
          <p:cNvSpPr txBox="1"/>
          <p:nvPr/>
        </p:nvSpPr>
        <p:spPr>
          <a:xfrm>
            <a:off x="423851" y="6409812"/>
            <a:ext cx="10258425" cy="276999"/>
          </a:xfrm>
          <a:prstGeom prst="rect">
            <a:avLst/>
          </a:prstGeom>
          <a:noFill/>
        </p:spPr>
        <p:txBody>
          <a:bodyPr wrap="square" rtlCol="0">
            <a:spAutoFit/>
          </a:bodyPr>
          <a:lstStyle/>
          <a:p>
            <a:r>
              <a:rPr lang="en-GB" sz="1200" dirty="0"/>
              <a:t>**  Law on Secured Transactions (2005) and the related Decree (2011), and the Decree on Document Registration No. 52/PM of 1993 </a:t>
            </a:r>
          </a:p>
        </p:txBody>
      </p:sp>
    </p:spTree>
    <p:extLst>
      <p:ext uri="{BB962C8B-B14F-4D97-AF65-F5344CB8AC3E}">
        <p14:creationId xmlns:p14="http://schemas.microsoft.com/office/powerpoint/2010/main" val="56895742"/>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ctrTitle"/>
          </p:nvPr>
        </p:nvSpPr>
        <p:spPr>
          <a:xfrm>
            <a:off x="271463" y="142867"/>
            <a:ext cx="11658600" cy="852487"/>
          </a:xfrm>
        </p:spPr>
        <p:txBody>
          <a:bodyPr>
            <a:noAutofit/>
          </a:bodyPr>
          <a:lstStyle/>
          <a:p>
            <a:r>
              <a:rPr lang="lo-LA" sz="2800" dirty="0">
                <a:latin typeface="Phetsarath OT" panose="02000500000000000000" pitchFamily="2" charset="0"/>
                <a:cs typeface="Phetsarath OT" panose="02000500000000000000" pitchFamily="2" charset="0"/>
              </a:rPr>
              <a:t>ຂັ້ນຕອນການຈົດທະບຽນສັນຍາກູ້ຢືມ ແລະ ຫຼັກຊັບຄໍ້າປະກັນ ແມ່ນມີຄວາມຫຍຸ້ງຍາກ ແລະ ຍັງມີຄ່າໃຊ້ຈ່າຍສູງ</a:t>
            </a:r>
            <a:endParaRPr lang="en-GB" altLang="en-US" sz="2800" dirty="0">
              <a:latin typeface="Phetsarath OT" panose="02000500000000000000" pitchFamily="2" charset="0"/>
              <a:cs typeface="Phetsarath OT" panose="02000500000000000000" pitchFamily="2" charset="0"/>
            </a:endParaRP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15</a:t>
            </a:fld>
            <a:endParaRPr lang="en-US" altLang="en-US" sz="1600" b="1" dirty="0">
              <a:solidFill>
                <a:srgbClr val="898989"/>
              </a:solidFill>
            </a:endParaRPr>
          </a:p>
        </p:txBody>
      </p:sp>
      <p:cxnSp>
        <p:nvCxnSpPr>
          <p:cNvPr id="3" name="Straight Connector 2"/>
          <p:cNvCxnSpPr/>
          <p:nvPr/>
        </p:nvCxnSpPr>
        <p:spPr>
          <a:xfrm>
            <a:off x="271463" y="995354"/>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314321" y="1014403"/>
            <a:ext cx="11615742" cy="5047536"/>
          </a:xfrm>
          <a:prstGeom prst="rect">
            <a:avLst/>
          </a:prstGeom>
          <a:noFill/>
        </p:spPr>
        <p:txBody>
          <a:bodyPr wrap="square" rtlCol="0">
            <a:spAutoFit/>
          </a:bodyPr>
          <a:lstStyle/>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ຂັ້ນຕອນການຈົດທະບຽນປະກອບມີ 6 ຂັ້ນຕອນທີ່ຕ່າງກັນ ແລະ ຕິດພັນກັບ 4 ໜ່ວຍງານຂອງລັດ</a:t>
            </a:r>
            <a:endParaRPr lang="en-GB" sz="2400"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ເວລາທີ່ໃຊ້ໃນຂັ້ນຕອນທັງໝົດແມ່ນ ປະມານ 2 ຫາ 4 ອາທິດ</a:t>
            </a:r>
            <a:endParaRPr lang="en-GB" sz="2400" dirty="0">
              <a:latin typeface="Phetsarath OT" panose="02000500000000000000" pitchFamily="2" charset="0"/>
              <a:cs typeface="Phetsarath OT" panose="02000500000000000000" pitchFamily="2" charset="0"/>
            </a:endParaRPr>
          </a:p>
          <a:p>
            <a:r>
              <a:rPr lang="en-GB" sz="2400" dirty="0">
                <a:latin typeface="Phetsarath OT" panose="02000500000000000000" pitchFamily="2" charset="0"/>
                <a:cs typeface="Phetsarath OT" panose="02000500000000000000" pitchFamily="2" charset="0"/>
              </a:rPr>
              <a:t>	</a:t>
            </a:r>
            <a:r>
              <a:rPr lang="en-GB" sz="2000" dirty="0">
                <a:latin typeface="Phetsarath OT" panose="02000500000000000000" pitchFamily="2" charset="0"/>
                <a:cs typeface="Phetsarath OT" panose="02000500000000000000" pitchFamily="2" charset="0"/>
              </a:rPr>
              <a:t>(</a:t>
            </a:r>
            <a:r>
              <a:rPr lang="lo-LA" sz="2000" dirty="0">
                <a:latin typeface="Phetsarath OT" panose="02000500000000000000" pitchFamily="2" charset="0"/>
                <a:cs typeface="Phetsarath OT" panose="02000500000000000000" pitchFamily="2" charset="0"/>
              </a:rPr>
              <a:t>ບໍ່ລວມເອົາເວລາໃນການພິຈາລະນາຂອງທະນາຄານ</a:t>
            </a:r>
            <a:r>
              <a:rPr lang="en-GB" sz="2000" dirty="0">
                <a:latin typeface="Phetsarath OT" panose="02000500000000000000" pitchFamily="2" charset="0"/>
                <a:cs typeface="Phetsarath OT" panose="02000500000000000000" pitchFamily="2" charset="0"/>
              </a:rPr>
              <a:t>)</a:t>
            </a:r>
          </a:p>
          <a:p>
            <a:pPr marL="285750" indent="-285750">
              <a:buFont typeface="Arial" panose="020B0604020202020204" pitchFamily="34" charset="0"/>
              <a:buChar char="•"/>
            </a:pPr>
            <a:endParaRPr lang="en-GB" sz="2400"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ຈໍານວນຄັ້ງໃນການຕ້ອງໄປຫາໜ່ວຍງານທີ່ກ່ຽວຂອງຂອງພາກລັດແມ່ນ 7 ຫາ 11 ຄັ້ງ ຕໍ່ການກູ້ຢືມໜຶ່ງຄັ້ງ</a:t>
            </a:r>
            <a:endParaRPr lang="en-GB" sz="2400" dirty="0">
              <a:latin typeface="Phetsarath OT" panose="02000500000000000000" pitchFamily="2" charset="0"/>
              <a:cs typeface="Phetsarath OT" panose="02000500000000000000" pitchFamily="2" charset="0"/>
            </a:endParaRPr>
          </a:p>
          <a:p>
            <a:r>
              <a:rPr lang="en-GB" sz="2000" dirty="0">
                <a:latin typeface="Phetsarath OT" panose="02000500000000000000" pitchFamily="2" charset="0"/>
                <a:cs typeface="Phetsarath OT" panose="02000500000000000000" pitchFamily="2" charset="0"/>
              </a:rPr>
              <a:t>	(</a:t>
            </a:r>
            <a:r>
              <a:rPr lang="lo-LA" sz="2000" dirty="0">
                <a:latin typeface="Phetsarath OT" panose="02000500000000000000" pitchFamily="2" charset="0"/>
                <a:cs typeface="Phetsarath OT" panose="02000500000000000000" pitchFamily="2" charset="0"/>
              </a:rPr>
              <a:t>ບາງໜ່ວຍງານຕ້ອງໄດ້ເດີນທາງໄກ ແລະ ໃຊ້ເວລາລໍຖ້າດົນ</a:t>
            </a:r>
            <a:r>
              <a:rPr lang="en-GB" sz="2000" dirty="0">
                <a:latin typeface="Phetsarath OT" panose="02000500000000000000" pitchFamily="2" charset="0"/>
                <a:cs typeface="Phetsarath OT" panose="02000500000000000000" pitchFamily="2" charset="0"/>
              </a:rPr>
              <a:t>)</a:t>
            </a:r>
          </a:p>
          <a:p>
            <a:pPr marL="285750" indent="-285750">
              <a:buFont typeface="Arial" panose="020B0604020202020204" pitchFamily="34" charset="0"/>
              <a:buChar char="•"/>
            </a:pPr>
            <a:endParaRPr lang="en-GB" sz="2400"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ຄ່າບໍລິການຕາງໜ້າຜູ້ກູ້ຢືມ ແມ່ນ</a:t>
            </a:r>
            <a:r>
              <a:rPr lang="en-GB" sz="2400" dirty="0">
                <a:latin typeface="Phetsarath OT" panose="02000500000000000000" pitchFamily="2" charset="0"/>
                <a:cs typeface="Phetsarath OT" panose="02000500000000000000" pitchFamily="2" charset="0"/>
              </a:rPr>
              <a:t> 2 to 4 </a:t>
            </a:r>
            <a:r>
              <a:rPr lang="lo-LA" sz="2400" dirty="0">
                <a:latin typeface="Phetsarath OT" panose="02000500000000000000" pitchFamily="2" charset="0"/>
                <a:cs typeface="Phetsarath OT" panose="02000500000000000000" pitchFamily="2" charset="0"/>
              </a:rPr>
              <a:t>ລ້ານກີບ</a:t>
            </a:r>
            <a:endParaRPr lang="en-GB" sz="2400" dirty="0">
              <a:latin typeface="Phetsarath OT" panose="02000500000000000000" pitchFamily="2" charset="0"/>
              <a:cs typeface="Phetsarath OT" panose="02000500000000000000" pitchFamily="2" charset="0"/>
            </a:endParaRPr>
          </a:p>
          <a:p>
            <a:pPr lvl="2"/>
            <a:r>
              <a:rPr lang="en-GB" sz="2000" dirty="0">
                <a:latin typeface="Phetsarath OT" panose="02000500000000000000" pitchFamily="2" charset="0"/>
                <a:cs typeface="Phetsarath OT" panose="02000500000000000000" pitchFamily="2" charset="0"/>
              </a:rPr>
              <a:t>(</a:t>
            </a:r>
            <a:r>
              <a:rPr lang="lo-LA" sz="2000" dirty="0">
                <a:latin typeface="Phetsarath OT" panose="02000500000000000000" pitchFamily="2" charset="0"/>
                <a:cs typeface="Phetsarath OT" panose="02000500000000000000" pitchFamily="2" charset="0"/>
              </a:rPr>
              <a:t>ບໍ່ລວມຄ່າໃຊ້ຈ່າຍອື່ນໆ, ຄ່າເສຍເວລາ,ຄ່າເດີນທາງ ແລະຄ່າທໍານຽມທະນາຄານ)</a:t>
            </a:r>
            <a:endParaRPr lang="en-GB" sz="24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endParaRPr lang="en-GB" sz="24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endParaRPr lang="en-GB" sz="2400" dirty="0">
              <a:latin typeface="Saysettha MX" panose="020B0504020207020204" pitchFamily="34" charset="-34"/>
              <a:cs typeface="Saysettha MX" panose="020B0504020207020204" pitchFamily="34" charset="-34"/>
            </a:endParaRPr>
          </a:p>
          <a:p>
            <a:pPr marL="285750" indent="-285750">
              <a:buFont typeface="Arial" panose="020B0604020202020204" pitchFamily="34" charset="0"/>
              <a:buChar char="•"/>
            </a:pPr>
            <a:endParaRPr lang="en-GB" sz="2400" dirty="0">
              <a:latin typeface="Saysettha MX" panose="020B0504020207020204" pitchFamily="34" charset="-34"/>
              <a:cs typeface="Saysettha MX" panose="020B0504020207020204" pitchFamily="34" charset="-34"/>
            </a:endParaRPr>
          </a:p>
          <a:p>
            <a:pPr marL="285750" indent="-285750">
              <a:buFont typeface="Arial" panose="020B0604020202020204" pitchFamily="34" charset="0"/>
              <a:buChar char="•"/>
            </a:pPr>
            <a:endParaRPr lang="en-GB" sz="2400" dirty="0">
              <a:latin typeface="Saysettha MX" panose="020B0504020207020204" pitchFamily="34" charset="-34"/>
              <a:cs typeface="Saysettha MX" panose="020B0504020207020204" pitchFamily="34" charset="-34"/>
            </a:endParaRPr>
          </a:p>
          <a:p>
            <a:endParaRPr lang="en-GB" dirty="0">
              <a:latin typeface="Saysettha MX" panose="020B0504020207020204" pitchFamily="34" charset="-34"/>
              <a:cs typeface="Saysettha MX" panose="020B0504020207020204" pitchFamily="34" charset="-34"/>
            </a:endParaRPr>
          </a:p>
        </p:txBody>
      </p:sp>
      <p:sp>
        <p:nvSpPr>
          <p:cNvPr id="6" name="TextBox 5"/>
          <p:cNvSpPr txBox="1"/>
          <p:nvPr/>
        </p:nvSpPr>
        <p:spPr>
          <a:xfrm>
            <a:off x="414331" y="6028804"/>
            <a:ext cx="10629907" cy="646331"/>
          </a:xfrm>
          <a:prstGeom prst="rect">
            <a:avLst/>
          </a:prstGeom>
          <a:noFill/>
        </p:spPr>
        <p:txBody>
          <a:bodyPr wrap="square" rtlCol="0">
            <a:spAutoFit/>
          </a:bodyPr>
          <a:lstStyle/>
          <a:p>
            <a:r>
              <a:rPr lang="en-GB" sz="1200" dirty="0"/>
              <a:t>* The security agreement registration fee charged by the Land Management Office has been subject to discussion at the 10th Lao Business Forum in 2017, where it was proposed to cap these fees at a maximum level of LAK 1,000,000 per loan item.  A proposal along these lines has been submitted by the Ministry of Justice to the National Assembly for consideration and promulgation through Presidential Decree. </a:t>
            </a:r>
          </a:p>
        </p:txBody>
      </p:sp>
    </p:spTree>
    <p:extLst>
      <p:ext uri="{BB962C8B-B14F-4D97-AF65-F5344CB8AC3E}">
        <p14:creationId xmlns:p14="http://schemas.microsoft.com/office/powerpoint/2010/main" val="222429574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ctrTitle"/>
          </p:nvPr>
        </p:nvSpPr>
        <p:spPr>
          <a:xfrm>
            <a:off x="250034" y="352002"/>
            <a:ext cx="11658600" cy="852487"/>
          </a:xfrm>
        </p:spPr>
        <p:txBody>
          <a:bodyPr>
            <a:noAutofit/>
          </a:bodyPr>
          <a:lstStyle/>
          <a:p>
            <a:r>
              <a:rPr lang="lo-LA" altLang="en-US" sz="2800" dirty="0">
                <a:latin typeface="Phetsarath OT" panose="02000500000000000000" pitchFamily="2" charset="0"/>
                <a:cs typeface="Phetsarath OT" panose="02000500000000000000" pitchFamily="2" charset="0"/>
              </a:rPr>
              <a:t>ຂັ້ນຕອນຕ່າງໆທີ່ຕິດພັນກັບກົດລະບຽບການປ່ອຍກູ້ແມ່ນມີຂໍ້ຫຍຸ້ງຍາກຫຼາຍເຮັດໃຫ້ມີຂໍ້ຈໍາກັດຕໍ່ການເຂົ້າຫາແຫຼ່ງທຶນ </a:t>
            </a:r>
            <a:endParaRPr lang="en-GB" altLang="en-US" sz="2800" dirty="0">
              <a:latin typeface="Phetsarath OT" panose="02000500000000000000" pitchFamily="2" charset="0"/>
              <a:cs typeface="Phetsarath OT" panose="02000500000000000000" pitchFamily="2" charset="0"/>
            </a:endParaRP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16</a:t>
            </a:fld>
            <a:endParaRPr lang="en-US" altLang="en-US" sz="1600" b="1" dirty="0">
              <a:solidFill>
                <a:srgbClr val="898989"/>
              </a:solidFill>
            </a:endParaRPr>
          </a:p>
        </p:txBody>
      </p:sp>
      <p:cxnSp>
        <p:nvCxnSpPr>
          <p:cNvPr id="3" name="Straight Connector 2"/>
          <p:cNvCxnSpPr/>
          <p:nvPr/>
        </p:nvCxnSpPr>
        <p:spPr>
          <a:xfrm>
            <a:off x="228605" y="1273649"/>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271463" y="1411969"/>
            <a:ext cx="11615742" cy="7386638"/>
          </a:xfrm>
          <a:prstGeom prst="rect">
            <a:avLst/>
          </a:prstGeom>
          <a:noFill/>
        </p:spPr>
        <p:txBody>
          <a:bodyPr wrap="square" rtlCol="0">
            <a:spAutoFit/>
          </a:bodyPr>
          <a:lstStyle/>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ບາງຂັ້ນຕອນກໍ່ເຫັນວ່າບໍ່ມີຄວາມຈໍາເປັນ ຫຼື ບໍ່ມີມູນຄ່າເພີ່ມຫຍັງ</a:t>
            </a:r>
            <a:endParaRPr lang="en-GB" sz="2400"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ການຈໍ້າກາຫ້ອງການທະບຽນສານແມ່ນບໍ່ໄດ້ມີການກວດກາ ແລະ ຢັ້ງຢືນຄວາມຖືກຕ້ອງຂອງສັນຍາ, ເຊີ່ງນາຍບ້ານແມ່ນຜູ້ຢັ້ງຢືນຄວາມຖືກຕ້ອງເບື້ອງຕົ້ນແລ້ວ</a:t>
            </a:r>
            <a:endParaRPr lang="en-GB" sz="2400"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ການຈົດທະບຽນຫຼັກຊັບຄໍ້າປະກັນໂດຍໃຊ້ຊັບສິນຄົງທີ່ ກັບກົມຄຸ້ມຄອງທີ່ດິນ ແລະ ກົມຄຸ້ມຄອງຊັບສິນແຫ່ງລັດ </a:t>
            </a:r>
            <a:endParaRPr lang="en-GB" sz="24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ການເກັບຄ່າທໍານຽມທີ່ບໍ່ເປັນເອກະພາບ</a:t>
            </a:r>
            <a:endParaRPr lang="en-GB" sz="2400"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ການເກັບຄ່າທໍານຽມແມ່ນບໍ່ສາມາດຄາດການໄດ້ເພາະວ່າ ບາງຄັ້ງກໍ່ຕ້ອງໄດ້ມີການຈ່າຍພິເສດເພື່ອໃຫ້ເອກະສານແລ້ວໄວຂຶ້ນ</a:t>
            </a:r>
            <a:endParaRPr lang="en-GB" sz="2400"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ແຕ່ລະເຂດກໍ່ມີການເກັບຄ່າທໍານຽມທີ່ແຕກຕ່າງກັນ</a:t>
            </a:r>
            <a:endParaRPr lang="en-GB" sz="24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ການກວດເບີ່ງຄວາມຖືກຕ້ອງຜ່ານລະບົບອອນໄລນ ຂອງໃບຕາດິນ ແລະ ຄໍາຕັດສິນຂອງສານທີ່ກ່ຽວກັບທີ່ດິນນັ້ນບໍ່ສາມາດເຮັດໄດ້ </a:t>
            </a:r>
          </a:p>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ສະນັ້ນຖ້າບັງຄັບໃຫ້ໃຊ້ແຕ່ໃບຕາດິນທີ່ຕ້ອງຈົດທະບຽນແບບທາງການເທົ່ານັ້ນ ຈະກໍ່ໃຫ້ເກີດມີຂໍ້ຈໍາກັດຕໍ່ການເຂົ້າຫາແຫຼ່ງທຶນ</a:t>
            </a:r>
            <a:endParaRPr lang="en-GB" sz="24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endParaRPr lang="en-GB" sz="2400" dirty="0">
              <a:latin typeface="Saysettha MX" panose="020B0504020207020204" pitchFamily="34" charset="-34"/>
              <a:cs typeface="Saysettha MX" panose="020B0504020207020204" pitchFamily="34" charset="-34"/>
            </a:endParaRPr>
          </a:p>
          <a:p>
            <a:pPr marL="285750" indent="-285750">
              <a:buFont typeface="Arial" panose="020B0604020202020204" pitchFamily="34" charset="0"/>
              <a:buChar char="•"/>
            </a:pPr>
            <a:endParaRPr lang="en-GB" sz="2400" dirty="0">
              <a:latin typeface="Saysettha MX" panose="020B0504020207020204" pitchFamily="34" charset="-34"/>
              <a:cs typeface="Saysettha MX" panose="020B0504020207020204" pitchFamily="34" charset="-34"/>
            </a:endParaRPr>
          </a:p>
          <a:p>
            <a:pPr marL="285750" indent="-285750">
              <a:buFont typeface="Arial" panose="020B0604020202020204" pitchFamily="34" charset="0"/>
              <a:buChar char="•"/>
            </a:pPr>
            <a:endParaRPr lang="en-GB" sz="2400" dirty="0">
              <a:latin typeface="Saysettha MX" panose="020B0504020207020204" pitchFamily="34" charset="-34"/>
              <a:cs typeface="Saysettha MX" panose="020B0504020207020204" pitchFamily="34" charset="-34"/>
            </a:endParaRPr>
          </a:p>
          <a:p>
            <a:pPr marL="285750" indent="-285750">
              <a:buFont typeface="Arial" panose="020B0604020202020204" pitchFamily="34" charset="0"/>
              <a:buChar char="•"/>
            </a:pPr>
            <a:endParaRPr lang="en-GB" sz="2400" dirty="0">
              <a:latin typeface="Saysettha MX" panose="020B0504020207020204" pitchFamily="34" charset="-34"/>
              <a:cs typeface="Saysettha MX" panose="020B0504020207020204" pitchFamily="34" charset="-34"/>
            </a:endParaRPr>
          </a:p>
          <a:p>
            <a:pPr marL="285750" indent="-285750">
              <a:buFont typeface="Arial" panose="020B0604020202020204" pitchFamily="34" charset="0"/>
              <a:buChar char="•"/>
            </a:pPr>
            <a:endParaRPr lang="en-GB" sz="2400" dirty="0">
              <a:latin typeface="Saysettha MX" panose="020B0504020207020204" pitchFamily="34" charset="-34"/>
              <a:cs typeface="Saysettha MX" panose="020B0504020207020204" pitchFamily="34" charset="-34"/>
            </a:endParaRPr>
          </a:p>
          <a:p>
            <a:pPr marL="285750" indent="-285750">
              <a:buFont typeface="Arial" panose="020B0604020202020204" pitchFamily="34" charset="0"/>
              <a:buChar char="•"/>
            </a:pPr>
            <a:endParaRPr lang="en-GB" sz="2400" dirty="0">
              <a:latin typeface="Saysettha MX" panose="020B0504020207020204" pitchFamily="34" charset="-34"/>
              <a:cs typeface="Saysettha MX" panose="020B0504020207020204" pitchFamily="34" charset="-34"/>
            </a:endParaRPr>
          </a:p>
          <a:p>
            <a:endParaRPr lang="en-GB" dirty="0">
              <a:latin typeface="Saysettha MX" panose="020B0504020207020204" pitchFamily="34" charset="-34"/>
              <a:cs typeface="Saysettha MX" panose="020B0504020207020204" pitchFamily="34" charset="-34"/>
            </a:endParaRPr>
          </a:p>
        </p:txBody>
      </p:sp>
    </p:spTree>
    <p:extLst>
      <p:ext uri="{BB962C8B-B14F-4D97-AF65-F5344CB8AC3E}">
        <p14:creationId xmlns:p14="http://schemas.microsoft.com/office/powerpoint/2010/main" val="3338680968"/>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ctrTitle"/>
          </p:nvPr>
        </p:nvSpPr>
        <p:spPr>
          <a:xfrm>
            <a:off x="271463" y="142867"/>
            <a:ext cx="11658600" cy="852487"/>
          </a:xfrm>
        </p:spPr>
        <p:txBody>
          <a:bodyPr>
            <a:noAutofit/>
          </a:bodyPr>
          <a:lstStyle/>
          <a:p>
            <a:r>
              <a:rPr lang="lo-LA" altLang="en-US" sz="2800" dirty="0">
                <a:latin typeface="Phetsarath OT" panose="02000500000000000000" pitchFamily="2" charset="0"/>
                <a:cs typeface="Phetsarath OT" panose="02000500000000000000" pitchFamily="2" charset="0"/>
              </a:rPr>
              <a:t>ແລກປ່ຽນຄໍາເຫັນ ແລະ ປຶກສາຫາລື</a:t>
            </a:r>
            <a:r>
              <a:rPr lang="af-ZA" altLang="en-US" sz="2800" dirty="0">
                <a:latin typeface="Phetsarath OT" panose="02000500000000000000" pitchFamily="2" charset="0"/>
                <a:cs typeface="Phetsarath OT" panose="02000500000000000000" pitchFamily="2" charset="0"/>
              </a:rPr>
              <a:t>: </a:t>
            </a:r>
            <a:r>
              <a:rPr lang="lo-LA" altLang="en-US" sz="2800" dirty="0">
                <a:latin typeface="Phetsarath OT" panose="02000500000000000000" pitchFamily="2" charset="0"/>
                <a:cs typeface="Phetsarath OT" panose="02000500000000000000" pitchFamily="2" charset="0"/>
              </a:rPr>
              <a:t>ຂໍ້ສະເໜີວິທີແກ້ໄຂຕໍ່ກັບພາກລັດທີ່ກ່ຽວຂ້ອງ</a:t>
            </a:r>
            <a:endParaRPr lang="en-GB" altLang="en-US" sz="2800" dirty="0">
              <a:latin typeface="Phetsarath OT" panose="02000500000000000000" pitchFamily="2" charset="0"/>
              <a:cs typeface="Phetsarath OT" panose="02000500000000000000" pitchFamily="2" charset="0"/>
            </a:endParaRP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17</a:t>
            </a:fld>
            <a:endParaRPr lang="en-US" altLang="en-US" sz="1600" b="1" dirty="0">
              <a:solidFill>
                <a:srgbClr val="898989"/>
              </a:solidFill>
            </a:endParaRPr>
          </a:p>
        </p:txBody>
      </p:sp>
      <p:cxnSp>
        <p:nvCxnSpPr>
          <p:cNvPr id="3" name="Straight Connector 2"/>
          <p:cNvCxnSpPr/>
          <p:nvPr/>
        </p:nvCxnSpPr>
        <p:spPr>
          <a:xfrm>
            <a:off x="271463" y="995354"/>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314321" y="1014403"/>
            <a:ext cx="11615742" cy="5324535"/>
          </a:xfrm>
          <a:prstGeom prst="rect">
            <a:avLst/>
          </a:prstGeom>
          <a:noFill/>
        </p:spPr>
        <p:txBody>
          <a:bodyPr wrap="square" rtlCol="0">
            <a:spAutoFit/>
          </a:bodyPr>
          <a:lstStyle/>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ຫຼຸດຜ່ອນຂັ້ນຕອນໃຫ້ງ່າຍດາຍລົງ</a:t>
            </a:r>
            <a:endParaRPr lang="en-GB" sz="2400"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r>
              <a:rPr lang="lo-LA" sz="2000" dirty="0">
                <a:latin typeface="Phetsarath OT" panose="02000500000000000000" pitchFamily="2" charset="0"/>
                <a:cs typeface="Phetsarath OT" panose="02000500000000000000" pitchFamily="2" charset="0"/>
              </a:rPr>
              <a:t>ໃຫ້ມີການບໍລິການລະບົບອອນໄລນໃນການກວດກາຄວາມຖືກຕ້ອງຂອງໃບຕາດິນ, ຂໍ້ຂັດແຍ່ງຕ່າງໆ, ແລະ ໂຄງການລັດຖະບານຕ່າງໆທີ່ດິນຕັ້ງຢູ່ </a:t>
            </a:r>
            <a:endParaRPr lang="en-GB" sz="2000"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r>
              <a:rPr lang="lo-LA" sz="2000" dirty="0">
                <a:latin typeface="Phetsarath OT" panose="02000500000000000000" pitchFamily="2" charset="0"/>
                <a:cs typeface="Phetsarath OT" panose="02000500000000000000" pitchFamily="2" charset="0"/>
              </a:rPr>
              <a:t>ການຈົດທະບຽນສານ ເອກະສານເງິນກູ້ ແລະ ຈົດຈໍານອງຫຼັກຊັບຄໍ້າປະກັນ ຄວນຈະຕັດອອກ ຫຼືບໍ່ກໍ່ໃຫ້ສາມາດປະຕິບັດຜ່ານລະບົບອອນໄລນໄດ້</a:t>
            </a:r>
            <a:endParaRPr lang="en-GB" sz="2000"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r>
              <a:rPr lang="lo-LA" sz="2000" dirty="0">
                <a:latin typeface="Phetsarath OT" panose="02000500000000000000" pitchFamily="2" charset="0"/>
                <a:cs typeface="Phetsarath OT" panose="02000500000000000000" pitchFamily="2" charset="0"/>
              </a:rPr>
              <a:t>ການຈົດທະບຽນເອກະສານ ຫຼັກຊັບຄໍ້າປະກັນ ສໍາລັບຊັບສິນຄົງທີ່ ກັບກົມຄຸ້ມຄອງຊັບສິນແຫ່ງລັດນັ້ນກໍ່ຄວນຈະຖືກລົບລ້າງເຊັ່ນກັນ </a:t>
            </a:r>
            <a:endParaRPr lang="en-GB" sz="2000"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endParaRPr lang="en-GB" sz="20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ການເກັບຄ່າທໍານຽມໃຫ້ເປັນເອກະພາບ ແລະ ໃຫ້ລະບຸຊັດເຈນ </a:t>
            </a:r>
            <a:endParaRPr lang="en-GB" sz="2400"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r>
              <a:rPr lang="lo-LA" sz="2000" dirty="0">
                <a:latin typeface="Phetsarath OT" panose="02000500000000000000" pitchFamily="2" charset="0"/>
                <a:cs typeface="Phetsarath OT" panose="02000500000000000000" pitchFamily="2" charset="0"/>
              </a:rPr>
              <a:t>ການເກັບຄ່າທໍານຽມແບບຄົງທີ່/ໃຫ້ມີເພດານ ສໍາລັບຊຸດເອກະສານໃດໜື່ງ ໂດຍບໍ່ໃຫ້ຄິດໄລ່ເປັນໜ້າເຈ້ຍ ຫລື ຈໍານວນເງິນທີ່ສະເໜີກູ້ </a:t>
            </a:r>
          </a:p>
          <a:p>
            <a:pPr marL="742950" lvl="1" indent="-285750">
              <a:buFont typeface="Arial" panose="020B0604020202020204" pitchFamily="34" charset="0"/>
              <a:buChar char="•"/>
            </a:pPr>
            <a:r>
              <a:rPr lang="lo-LA" sz="2000" dirty="0">
                <a:latin typeface="Phetsarath OT" panose="02000500000000000000" pitchFamily="2" charset="0"/>
                <a:cs typeface="Phetsarath OT" panose="02000500000000000000" pitchFamily="2" charset="0"/>
              </a:rPr>
              <a:t>ຖ້າເປັນໄປໄດ້ ຄວນເກັບຄ່າທໍານຽມຈຸດດຽວຜ່ານລະບົບທະນາຄານ ຫຼື ຜ່ານລະບົບຈຸດຂາຍ </a:t>
            </a:r>
            <a:r>
              <a:rPr lang="en-GB" sz="2000" dirty="0">
                <a:latin typeface="Phetsarath OT" panose="02000500000000000000" pitchFamily="2" charset="0"/>
                <a:cs typeface="Phetsarath OT" panose="02000500000000000000" pitchFamily="2" charset="0"/>
              </a:rPr>
              <a:t>Point-of-Sales</a:t>
            </a:r>
          </a:p>
          <a:p>
            <a:pPr marL="742950" lvl="1" indent="-285750">
              <a:buFont typeface="Arial" panose="020B0604020202020204" pitchFamily="34" charset="0"/>
              <a:buChar char="•"/>
            </a:pPr>
            <a:endParaRPr lang="en-GB" sz="20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ອະນຸຍາດໃຫ້ສາມາດນໍາໃຊ້ໃບຢັ້ງຢືນການເປັນເຈົ້າຂອງທີ່ດິນໂດຍນາຍບ້ານ ໃນເຂດທີ່ບໍ່ມີການເຮັດໃບຕາດິນຂອບທອງຫລາຍເປັນກໍລະນີພິເສດ</a:t>
            </a:r>
            <a:r>
              <a:rPr lang="en-GB" sz="2400" dirty="0">
                <a:latin typeface="Phetsarath OT" panose="02000500000000000000" pitchFamily="2" charset="0"/>
                <a:cs typeface="Phetsarath OT" panose="02000500000000000000" pitchFamily="2" charset="0"/>
              </a:rPr>
              <a:t> (</a:t>
            </a:r>
            <a:r>
              <a:rPr lang="lo-LA" sz="2400" dirty="0">
                <a:latin typeface="Phetsarath OT" panose="02000500000000000000" pitchFamily="2" charset="0"/>
                <a:cs typeface="Phetsarath OT" panose="02000500000000000000" pitchFamily="2" charset="0"/>
              </a:rPr>
              <a:t>ເຊັ່ນຖ້າກູ້ຢືມຈໍານວນໜ້ອຍ, ການໃຊ້ຫຼັກຊັບເພື່ອຈໍານໍາ, ສາມາດຢັ້ງຢືນຄວາມຖືກຕ້ອງຈາກນາຍບ້ານ ແລ້ວລາຍງານເຂົ້າໃນລະບົບຂໍ້ມູນສິນເຊື່ອໄດ້</a:t>
            </a:r>
            <a:r>
              <a:rPr lang="en-GB" sz="2400" dirty="0">
                <a:latin typeface="Phetsarath OT" panose="02000500000000000000" pitchFamily="2" charset="0"/>
                <a:cs typeface="Phetsarath OT" panose="02000500000000000000" pitchFamily="2" charset="0"/>
              </a:rPr>
              <a:t>)</a:t>
            </a:r>
            <a:endParaRPr lang="en-GB" dirty="0">
              <a:latin typeface="Phetsarath OT" panose="02000500000000000000" pitchFamily="2" charset="0"/>
              <a:cs typeface="Phetsarath OT" panose="02000500000000000000" pitchFamily="2" charset="0"/>
            </a:endParaRPr>
          </a:p>
        </p:txBody>
      </p:sp>
    </p:spTree>
    <p:extLst>
      <p:ext uri="{BB962C8B-B14F-4D97-AF65-F5344CB8AC3E}">
        <p14:creationId xmlns:p14="http://schemas.microsoft.com/office/powerpoint/2010/main" val="36956894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ctrTitle"/>
          </p:nvPr>
        </p:nvSpPr>
        <p:spPr>
          <a:xfrm>
            <a:off x="271463" y="142867"/>
            <a:ext cx="11658600" cy="852487"/>
          </a:xfrm>
        </p:spPr>
        <p:txBody>
          <a:bodyPr>
            <a:noAutofit/>
          </a:bodyPr>
          <a:lstStyle/>
          <a:p>
            <a:r>
              <a:rPr lang="lo-LA" altLang="en-US" sz="2800" dirty="0">
                <a:latin typeface="Phetsarath OT" panose="02000500000000000000" pitchFamily="2" charset="0"/>
                <a:cs typeface="Phetsarath OT" panose="02000500000000000000" pitchFamily="2" charset="0"/>
              </a:rPr>
              <a:t>ແຜນຂໍ້ສະເໜີຕໍ່ພາກລັດທີ່ກ່ຽວຂ້ອງ</a:t>
            </a:r>
            <a:endParaRPr lang="en-GB" altLang="en-US" sz="2800" dirty="0">
              <a:latin typeface="Phetsarath OT" panose="02000500000000000000" pitchFamily="2" charset="0"/>
              <a:cs typeface="Phetsarath OT" panose="02000500000000000000" pitchFamily="2" charset="0"/>
            </a:endParaRP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18</a:t>
            </a:fld>
            <a:endParaRPr lang="en-US" altLang="en-US" sz="1600" b="1" dirty="0">
              <a:solidFill>
                <a:srgbClr val="898989"/>
              </a:solidFill>
            </a:endParaRPr>
          </a:p>
        </p:txBody>
      </p:sp>
      <p:cxnSp>
        <p:nvCxnSpPr>
          <p:cNvPr id="3" name="Straight Connector 2"/>
          <p:cNvCxnSpPr/>
          <p:nvPr/>
        </p:nvCxnSpPr>
        <p:spPr>
          <a:xfrm>
            <a:off x="271463" y="995354"/>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graphicFrame>
        <p:nvGraphicFramePr>
          <p:cNvPr id="7" name="Table 6"/>
          <p:cNvGraphicFramePr>
            <a:graphicFrameLocks noGrp="1"/>
          </p:cNvGraphicFramePr>
          <p:nvPr>
            <p:extLst>
              <p:ext uri="{D42A27DB-BD31-4B8C-83A1-F6EECF244321}">
                <p14:modId xmlns:p14="http://schemas.microsoft.com/office/powerpoint/2010/main" val="4005878205"/>
              </p:ext>
            </p:extLst>
          </p:nvPr>
        </p:nvGraphicFramePr>
        <p:xfrm>
          <a:off x="554031" y="1259392"/>
          <a:ext cx="11083937" cy="4863228"/>
        </p:xfrm>
        <a:graphic>
          <a:graphicData uri="http://schemas.openxmlformats.org/drawingml/2006/table">
            <a:tbl>
              <a:tblPr firstRow="1" bandRow="1">
                <a:tableStyleId>{5C22544A-7EE6-4342-B048-85BDC9FD1C3A}</a:tableStyleId>
              </a:tblPr>
              <a:tblGrid>
                <a:gridCol w="7369186">
                  <a:extLst>
                    <a:ext uri="{9D8B030D-6E8A-4147-A177-3AD203B41FA5}">
                      <a16:colId xmlns:a16="http://schemas.microsoft.com/office/drawing/2014/main" val="20000"/>
                    </a:ext>
                  </a:extLst>
                </a:gridCol>
                <a:gridCol w="3714751">
                  <a:extLst>
                    <a:ext uri="{9D8B030D-6E8A-4147-A177-3AD203B41FA5}">
                      <a16:colId xmlns:a16="http://schemas.microsoft.com/office/drawing/2014/main" val="20001"/>
                    </a:ext>
                  </a:extLst>
                </a:gridCol>
              </a:tblGrid>
              <a:tr h="611481">
                <a:tc>
                  <a:txBody>
                    <a:bodyPr/>
                    <a:lstStyle/>
                    <a:p>
                      <a:pPr algn="ctr"/>
                      <a:r>
                        <a:rPr lang="lo-LA" dirty="0">
                          <a:latin typeface="Phetsarath OT" panose="02000500000000000000" pitchFamily="2" charset="0"/>
                          <a:cs typeface="Phetsarath OT" panose="02000500000000000000" pitchFamily="2" charset="0"/>
                        </a:rPr>
                        <a:t>ຂໍ້ສະເໜີບາດກ້າວຕໍ່ໄປ</a:t>
                      </a:r>
                      <a:endParaRPr lang="en-GB" dirty="0">
                        <a:latin typeface="Phetsarath OT" panose="02000500000000000000" pitchFamily="2" charset="0"/>
                        <a:cs typeface="Phetsarath OT" panose="02000500000000000000" pitchFamily="2" charset="0"/>
                      </a:endParaRPr>
                    </a:p>
                  </a:txBody>
                  <a:tcPr/>
                </a:tc>
                <a:tc>
                  <a:txBody>
                    <a:bodyPr/>
                    <a:lstStyle/>
                    <a:p>
                      <a:pPr algn="ctr"/>
                      <a:r>
                        <a:rPr lang="lo-LA" dirty="0">
                          <a:latin typeface="Phetsarath OT" panose="02000500000000000000" pitchFamily="2" charset="0"/>
                          <a:cs typeface="Phetsarath OT" panose="02000500000000000000" pitchFamily="2" charset="0"/>
                        </a:rPr>
                        <a:t>ພາກສ່ວນລັດຖະບານທີ່ກ່ຽວຂ້ອງ</a:t>
                      </a:r>
                      <a:endParaRPr lang="en-GB" dirty="0">
                        <a:latin typeface="Phetsarath OT" panose="02000500000000000000" pitchFamily="2" charset="0"/>
                        <a:cs typeface="Phetsarath OT" panose="02000500000000000000" pitchFamily="2" charset="0"/>
                      </a:endParaRPr>
                    </a:p>
                  </a:txBody>
                  <a:tcPr/>
                </a:tc>
                <a:extLst>
                  <a:ext uri="{0D108BD9-81ED-4DB2-BD59-A6C34878D82A}">
                    <a16:rowId xmlns:a16="http://schemas.microsoft.com/office/drawing/2014/main" val="10000"/>
                  </a:ext>
                </a:extLst>
              </a:tr>
              <a:tr h="1040354">
                <a:tc>
                  <a:txBody>
                    <a:bodyPr/>
                    <a:lstStyle/>
                    <a:p>
                      <a:pPr marL="342900" lvl="0" indent="-342900">
                        <a:lnSpc>
                          <a:spcPct val="115000"/>
                        </a:lnSpc>
                        <a:spcAft>
                          <a:spcPts val="0"/>
                        </a:spcAft>
                        <a:buFont typeface="Symbol" panose="05050102010706020507" pitchFamily="18" charset="2"/>
                        <a:buChar char=""/>
                      </a:pPr>
                      <a:r>
                        <a:rPr lang="lo-LA" sz="1600" dirty="0">
                          <a:solidFill>
                            <a:srgbClr val="000000"/>
                          </a:solidFill>
                          <a:effectLst/>
                          <a:latin typeface="Phetsarath OT" panose="02000500000000000000" pitchFamily="2" charset="0"/>
                          <a:ea typeface="Times New Roman" panose="02020603050405020304" pitchFamily="18" charset="0"/>
                          <a:cs typeface="Phetsarath OT" panose="02000500000000000000" pitchFamily="2" charset="0"/>
                        </a:rPr>
                        <a:t>ສ້າງແບບຟອມ/ຄໍາຮ້ອງ</a:t>
                      </a:r>
                      <a:r>
                        <a:rPr lang="lo-LA" sz="1600" baseline="0" dirty="0">
                          <a:solidFill>
                            <a:srgbClr val="000000"/>
                          </a:solidFill>
                          <a:effectLst/>
                          <a:latin typeface="Phetsarath OT" panose="02000500000000000000" pitchFamily="2" charset="0"/>
                          <a:ea typeface="Times New Roman" panose="02020603050405020304" pitchFamily="18" charset="0"/>
                          <a:cs typeface="Phetsarath OT" panose="02000500000000000000" pitchFamily="2" charset="0"/>
                        </a:rPr>
                        <a:t> ແລະ ຂັ້ນຕອນແບບອອນໄລນ ໃນການກວດເບີ່ງຖານຂໍ້ມູນໃບຕາດິນ</a:t>
                      </a:r>
                      <a:endParaRPr lang="en-GB" sz="1400" dirty="0">
                        <a:effectLst/>
                        <a:latin typeface="Phetsarath OT" panose="02000500000000000000" pitchFamily="2" charset="0"/>
                        <a:ea typeface="Calibri" panose="020F0502020204030204" pitchFamily="34" charset="0"/>
                        <a:cs typeface="Phetsarath OT" panose="02000500000000000000" pitchFamily="2" charset="0"/>
                      </a:endParaRPr>
                    </a:p>
                    <a:p>
                      <a:pPr marL="342900" lvl="0" indent="-342900">
                        <a:lnSpc>
                          <a:spcPct val="115000"/>
                        </a:lnSpc>
                        <a:spcAft>
                          <a:spcPts val="0"/>
                        </a:spcAft>
                        <a:buFont typeface="Symbol" panose="05050102010706020507" pitchFamily="18" charset="2"/>
                        <a:buChar char=""/>
                      </a:pPr>
                      <a:r>
                        <a:rPr lang="lo-LA" sz="1600" dirty="0">
                          <a:solidFill>
                            <a:srgbClr val="000000"/>
                          </a:solidFill>
                          <a:effectLst/>
                          <a:latin typeface="Phetsarath OT" panose="02000500000000000000" pitchFamily="2" charset="0"/>
                          <a:ea typeface="Times New Roman" panose="02020603050405020304" pitchFamily="18" charset="0"/>
                          <a:cs typeface="Phetsarath OT" panose="02000500000000000000" pitchFamily="2" charset="0"/>
                        </a:rPr>
                        <a:t>ການສະມັກຈົດທະບຽນສານຂອງສັນຍາກູ້ຢືມ ແລະ ຫຼັກຊັບຄໍ້າປະກັນຜ່ານລະບົບອອນໄລນ</a:t>
                      </a:r>
                      <a:r>
                        <a:rPr lang="lo-LA" sz="1600" baseline="0" dirty="0">
                          <a:solidFill>
                            <a:srgbClr val="000000"/>
                          </a:solidFill>
                          <a:effectLst/>
                          <a:latin typeface="Phetsarath OT" panose="02000500000000000000" pitchFamily="2" charset="0"/>
                          <a:ea typeface="Times New Roman" panose="02020603050405020304" pitchFamily="18" charset="0"/>
                          <a:cs typeface="Phetsarath OT" panose="02000500000000000000" pitchFamily="2" charset="0"/>
                        </a:rPr>
                        <a:t> </a:t>
                      </a:r>
                      <a:endParaRPr lang="en-GB" sz="1400" dirty="0">
                        <a:effectLst/>
                        <a:latin typeface="Phetsarath OT" panose="02000500000000000000" pitchFamily="2" charset="0"/>
                        <a:ea typeface="Calibri" panose="020F0502020204030204" pitchFamily="34" charset="0"/>
                        <a:cs typeface="Phetsarath OT" panose="02000500000000000000" pitchFamily="2" charset="0"/>
                      </a:endParaRPr>
                    </a:p>
                    <a:p>
                      <a:pPr marL="342900" lvl="0" indent="-342900">
                        <a:lnSpc>
                          <a:spcPct val="115000"/>
                        </a:lnSpc>
                        <a:spcAft>
                          <a:spcPts val="0"/>
                        </a:spcAft>
                        <a:buFont typeface="Symbol" panose="05050102010706020507" pitchFamily="18" charset="2"/>
                        <a:buChar char=""/>
                      </a:pPr>
                      <a:r>
                        <a:rPr lang="lo-LA" sz="1600" dirty="0">
                          <a:solidFill>
                            <a:srgbClr val="000000"/>
                          </a:solidFill>
                          <a:effectLst/>
                          <a:latin typeface="Phetsarath OT" panose="02000500000000000000" pitchFamily="2" charset="0"/>
                          <a:ea typeface="Times New Roman" panose="02020603050405020304" pitchFamily="18" charset="0"/>
                          <a:cs typeface="Phetsarath OT" panose="02000500000000000000" pitchFamily="2" charset="0"/>
                        </a:rPr>
                        <a:t>ສ້າງລະບົບການຈ່າຍຄ່າທໍານຽມຜ່ານລະບົບທະນາຄານ ແທນການຈ່າຍເປັນເງິນສົດ </a:t>
                      </a:r>
                      <a:r>
                        <a:rPr lang="en-GB" sz="1600" dirty="0">
                          <a:solidFill>
                            <a:srgbClr val="000000"/>
                          </a:solidFill>
                          <a:effectLst/>
                          <a:latin typeface="Phetsarath OT" panose="02000500000000000000" pitchFamily="2" charset="0"/>
                          <a:ea typeface="Times New Roman" panose="02020603050405020304" pitchFamily="18" charset="0"/>
                          <a:cs typeface="Phetsarath OT" panose="02000500000000000000" pitchFamily="2" charset="0"/>
                        </a:rPr>
                        <a:t>I</a:t>
                      </a:r>
                      <a:endParaRPr lang="en-GB" sz="1400" dirty="0">
                        <a:effectLst/>
                        <a:latin typeface="Phetsarath OT" panose="02000500000000000000" pitchFamily="2" charset="0"/>
                        <a:ea typeface="Calibri" panose="020F0502020204030204" pitchFamily="34" charset="0"/>
                        <a:cs typeface="Phetsarath OT" panose="02000500000000000000" pitchFamily="2" charset="0"/>
                      </a:endParaRPr>
                    </a:p>
                  </a:txBody>
                  <a:tcPr marL="68580" marR="68580" marT="0" marB="0"/>
                </a:tc>
                <a:tc>
                  <a:txBody>
                    <a:bodyPr/>
                    <a:lstStyle/>
                    <a:p>
                      <a:pPr>
                        <a:lnSpc>
                          <a:spcPct val="115000"/>
                        </a:lnSpc>
                        <a:spcAft>
                          <a:spcPts val="0"/>
                        </a:spcAft>
                      </a:pPr>
                      <a:r>
                        <a:rPr lang="lo-LA" sz="1600" dirty="0">
                          <a:solidFill>
                            <a:srgbClr val="000000"/>
                          </a:solidFill>
                          <a:effectLst/>
                          <a:latin typeface="Phetsarath OT" panose="02000500000000000000" pitchFamily="2" charset="0"/>
                          <a:ea typeface="Times New Roman" panose="02020603050405020304" pitchFamily="18" charset="0"/>
                          <a:cs typeface="Phetsarath OT" panose="02000500000000000000" pitchFamily="2" charset="0"/>
                        </a:rPr>
                        <a:t>ກົມ</a:t>
                      </a:r>
                      <a:r>
                        <a:rPr lang="lo-LA" sz="1600" baseline="0" dirty="0">
                          <a:solidFill>
                            <a:srgbClr val="000000"/>
                          </a:solidFill>
                          <a:effectLst/>
                          <a:latin typeface="Phetsarath OT" panose="02000500000000000000" pitchFamily="2" charset="0"/>
                          <a:ea typeface="Times New Roman" panose="02020603050405020304" pitchFamily="18" charset="0"/>
                          <a:cs typeface="Phetsarath OT" panose="02000500000000000000" pitchFamily="2" charset="0"/>
                        </a:rPr>
                        <a:t> </a:t>
                      </a:r>
                      <a:r>
                        <a:rPr lang="en-GB" sz="1600" dirty="0" err="1">
                          <a:solidFill>
                            <a:srgbClr val="000000"/>
                          </a:solidFill>
                          <a:effectLst/>
                          <a:latin typeface="Phetsarath OT" panose="02000500000000000000" pitchFamily="2" charset="0"/>
                          <a:ea typeface="Times New Roman" panose="02020603050405020304" pitchFamily="18" charset="0"/>
                          <a:cs typeface="Phetsarath OT" panose="02000500000000000000" pitchFamily="2" charset="0"/>
                        </a:rPr>
                        <a:t>eGovernment</a:t>
                      </a:r>
                      <a:r>
                        <a:rPr lang="en-GB" sz="1600" dirty="0">
                          <a:solidFill>
                            <a:srgbClr val="000000"/>
                          </a:solidFill>
                          <a:effectLst/>
                          <a:latin typeface="Phetsarath OT" panose="02000500000000000000" pitchFamily="2" charset="0"/>
                          <a:ea typeface="Times New Roman" panose="02020603050405020304" pitchFamily="18" charset="0"/>
                          <a:cs typeface="Phetsarath OT" panose="02000500000000000000" pitchFamily="2" charset="0"/>
                        </a:rPr>
                        <a:t> </a:t>
                      </a:r>
                      <a:r>
                        <a:rPr lang="lo-LA" sz="1600" dirty="0">
                          <a:solidFill>
                            <a:srgbClr val="000000"/>
                          </a:solidFill>
                          <a:effectLst/>
                          <a:latin typeface="Phetsarath OT" panose="02000500000000000000" pitchFamily="2" charset="0"/>
                          <a:ea typeface="Times New Roman" panose="02020603050405020304" pitchFamily="18" charset="0"/>
                          <a:cs typeface="Phetsarath OT" panose="02000500000000000000" pitchFamily="2" charset="0"/>
                        </a:rPr>
                        <a:t>ກະຊວງໂທລະຄົມມະນາຄົມ ແລະໄປສະນີ; ແລະ ກົມຄຸ້ມຄອງທີ່ດິນ</a:t>
                      </a:r>
                      <a:r>
                        <a:rPr lang="lo-LA" sz="1600" baseline="0" dirty="0">
                          <a:solidFill>
                            <a:srgbClr val="000000"/>
                          </a:solidFill>
                          <a:effectLst/>
                          <a:latin typeface="Phetsarath OT" panose="02000500000000000000" pitchFamily="2" charset="0"/>
                          <a:ea typeface="Times New Roman" panose="02020603050405020304" pitchFamily="18" charset="0"/>
                          <a:cs typeface="Phetsarath OT" panose="02000500000000000000" pitchFamily="2" charset="0"/>
                        </a:rPr>
                        <a:t> ກະຊວງຊັບພະຍາກອນທໍາມະຊາດ ແລະ ສິ່ງແວດລ້ອມ</a:t>
                      </a:r>
                      <a:endParaRPr lang="en-GB" sz="1400" dirty="0">
                        <a:effectLst/>
                        <a:latin typeface="Phetsarath OT" panose="02000500000000000000" pitchFamily="2" charset="0"/>
                        <a:ea typeface="Calibri" panose="020F0502020204030204" pitchFamily="34" charset="0"/>
                        <a:cs typeface="Phetsarath OT" panose="02000500000000000000" pitchFamily="2" charset="0"/>
                      </a:endParaRPr>
                    </a:p>
                  </a:txBody>
                  <a:tcPr marL="68580" marR="68580" marT="0" marB="0"/>
                </a:tc>
                <a:extLst>
                  <a:ext uri="{0D108BD9-81ED-4DB2-BD59-A6C34878D82A}">
                    <a16:rowId xmlns:a16="http://schemas.microsoft.com/office/drawing/2014/main" val="10001"/>
                  </a:ext>
                </a:extLst>
              </a:tr>
              <a:tr h="1130686">
                <a:tc>
                  <a:txBody>
                    <a:bodyPr/>
                    <a:lstStyle/>
                    <a:p>
                      <a:pPr marL="342900" lvl="0" indent="-342900">
                        <a:lnSpc>
                          <a:spcPct val="115000"/>
                        </a:lnSpc>
                        <a:spcAft>
                          <a:spcPts val="0"/>
                        </a:spcAft>
                        <a:buFont typeface="Symbol" panose="05050102010706020507" pitchFamily="18" charset="2"/>
                        <a:buChar char=""/>
                      </a:pPr>
                      <a:r>
                        <a:rPr lang="lo-LA" sz="1600" dirty="0">
                          <a:solidFill>
                            <a:srgbClr val="000000"/>
                          </a:solidFill>
                          <a:effectLst/>
                          <a:latin typeface="Phetsarath OT" panose="02000500000000000000" pitchFamily="2" charset="0"/>
                          <a:ea typeface="Times New Roman" panose="02020603050405020304" pitchFamily="18" charset="0"/>
                          <a:cs typeface="Phetsarath OT" panose="02000500000000000000" pitchFamily="2" charset="0"/>
                        </a:rPr>
                        <a:t>ພິຈາລະນາຄືນຄວາມຈໍາເປັນໃນການຈົດທະບຽນສານສັນຍາກູ້ຢືມ ແລະ ຫຼັກຊັບຄໍ້າປະກັນ</a:t>
                      </a:r>
                      <a:endParaRPr lang="en-GB" sz="1400" dirty="0">
                        <a:effectLst/>
                        <a:latin typeface="Phetsarath OT" panose="02000500000000000000" pitchFamily="2" charset="0"/>
                        <a:ea typeface="Calibri" panose="020F0502020204030204" pitchFamily="34" charset="0"/>
                        <a:cs typeface="Phetsarath OT" panose="02000500000000000000" pitchFamily="2" charset="0"/>
                      </a:endParaRPr>
                    </a:p>
                    <a:p>
                      <a:pPr marL="342900" lvl="0" indent="-342900">
                        <a:lnSpc>
                          <a:spcPct val="115000"/>
                        </a:lnSpc>
                        <a:spcAft>
                          <a:spcPts val="0"/>
                        </a:spcAft>
                        <a:buFont typeface="Symbol" panose="05050102010706020507" pitchFamily="18" charset="2"/>
                        <a:buChar char=""/>
                      </a:pPr>
                      <a:r>
                        <a:rPr lang="lo-LA" sz="1600" dirty="0">
                          <a:solidFill>
                            <a:srgbClr val="000000"/>
                          </a:solidFill>
                          <a:effectLst/>
                          <a:latin typeface="Phetsarath OT" panose="02000500000000000000" pitchFamily="2" charset="0"/>
                          <a:ea typeface="Times New Roman" panose="02020603050405020304" pitchFamily="18" charset="0"/>
                          <a:cs typeface="Phetsarath OT" panose="02000500000000000000" pitchFamily="2" charset="0"/>
                        </a:rPr>
                        <a:t>ຮັບຮອງເອົາການເກັບຄ່າທໍານຽມແບບໃຫມ່</a:t>
                      </a:r>
                      <a:r>
                        <a:rPr lang="lo-LA" sz="1600" baseline="0" dirty="0">
                          <a:solidFill>
                            <a:srgbClr val="000000"/>
                          </a:solidFill>
                          <a:effectLst/>
                          <a:latin typeface="Phetsarath OT" panose="02000500000000000000" pitchFamily="2" charset="0"/>
                          <a:ea typeface="Times New Roman" panose="02020603050405020304" pitchFamily="18" charset="0"/>
                          <a:cs typeface="Phetsarath OT" panose="02000500000000000000" pitchFamily="2" charset="0"/>
                        </a:rPr>
                        <a:t> ສໍາລັບການຈົດທະບຽນສານເອກະສານສິນເຊື່ອ </a:t>
                      </a:r>
                      <a:endParaRPr lang="en-GB" sz="1400" dirty="0">
                        <a:effectLst/>
                        <a:latin typeface="Phetsarath OT" panose="02000500000000000000" pitchFamily="2" charset="0"/>
                        <a:ea typeface="Calibri" panose="020F0502020204030204" pitchFamily="34" charset="0"/>
                        <a:cs typeface="Phetsarath OT" panose="02000500000000000000" pitchFamily="2" charset="0"/>
                      </a:endParaRPr>
                    </a:p>
                    <a:p>
                      <a:pPr marL="342900" lvl="0" indent="-342900">
                        <a:lnSpc>
                          <a:spcPct val="115000"/>
                        </a:lnSpc>
                        <a:spcAft>
                          <a:spcPts val="0"/>
                        </a:spcAft>
                        <a:buFont typeface="Symbol" panose="05050102010706020507" pitchFamily="18" charset="2"/>
                        <a:buChar char=""/>
                      </a:pPr>
                      <a:r>
                        <a:rPr lang="lo-LA" sz="1600" dirty="0">
                          <a:solidFill>
                            <a:srgbClr val="000000"/>
                          </a:solidFill>
                          <a:effectLst/>
                          <a:latin typeface="Phetsarath OT" panose="02000500000000000000" pitchFamily="2" charset="0"/>
                          <a:ea typeface="Times New Roman" panose="02020603050405020304" pitchFamily="18" charset="0"/>
                          <a:cs typeface="Phetsarath OT" panose="02000500000000000000" pitchFamily="2" charset="0"/>
                        </a:rPr>
                        <a:t>ສ້າງຖານຂໍ້ມູນສູນກາງກ່ຽວກັບຂະບວນການສານ ແລະ ຄະດີຄວາມຕ່າງໆທີ່ຕິດພັນກັບຫຼັກຊັບສິນເຊື່ອ</a:t>
                      </a:r>
                      <a:endParaRPr lang="en-GB" sz="1400" dirty="0">
                        <a:effectLst/>
                        <a:latin typeface="Phetsarath OT" panose="02000500000000000000" pitchFamily="2" charset="0"/>
                        <a:ea typeface="Calibri" panose="020F0502020204030204" pitchFamily="34" charset="0"/>
                        <a:cs typeface="Phetsarath OT" panose="02000500000000000000" pitchFamily="2" charset="0"/>
                      </a:endParaRPr>
                    </a:p>
                  </a:txBody>
                  <a:tcPr marL="68580" marR="68580" marT="0" marB="0"/>
                </a:tc>
                <a:tc>
                  <a:txBody>
                    <a:bodyPr/>
                    <a:lstStyle/>
                    <a:p>
                      <a:pPr>
                        <a:lnSpc>
                          <a:spcPct val="115000"/>
                        </a:lnSpc>
                        <a:spcAft>
                          <a:spcPts val="0"/>
                        </a:spcAft>
                      </a:pPr>
                      <a:r>
                        <a:rPr lang="lo-LA" sz="1600" dirty="0">
                          <a:solidFill>
                            <a:srgbClr val="000000"/>
                          </a:solidFill>
                          <a:effectLst/>
                          <a:latin typeface="Phetsarath OT" panose="02000500000000000000" pitchFamily="2" charset="0"/>
                          <a:ea typeface="Times New Roman" panose="02020603050405020304" pitchFamily="18" charset="0"/>
                          <a:cs typeface="Phetsarath OT" panose="02000500000000000000" pitchFamily="2" charset="0"/>
                        </a:rPr>
                        <a:t>ກະຊວງຍຸດຕິທໍາ</a:t>
                      </a:r>
                      <a:endParaRPr lang="en-GB" sz="1400" dirty="0">
                        <a:effectLst/>
                        <a:latin typeface="Phetsarath OT" panose="02000500000000000000" pitchFamily="2" charset="0"/>
                        <a:ea typeface="Calibri" panose="020F0502020204030204" pitchFamily="34" charset="0"/>
                        <a:cs typeface="Phetsarath OT" panose="02000500000000000000" pitchFamily="2" charset="0"/>
                      </a:endParaRPr>
                    </a:p>
                  </a:txBody>
                  <a:tcPr marL="68580" marR="68580" marT="0" marB="0"/>
                </a:tc>
                <a:extLst>
                  <a:ext uri="{0D108BD9-81ED-4DB2-BD59-A6C34878D82A}">
                    <a16:rowId xmlns:a16="http://schemas.microsoft.com/office/drawing/2014/main" val="10002"/>
                  </a:ext>
                </a:extLst>
              </a:tr>
              <a:tr h="693569">
                <a:tc>
                  <a:txBody>
                    <a:bodyPr/>
                    <a:lstStyle/>
                    <a:p>
                      <a:pPr marL="342900" lvl="0" indent="-342900">
                        <a:lnSpc>
                          <a:spcPct val="115000"/>
                        </a:lnSpc>
                        <a:spcAft>
                          <a:spcPts val="0"/>
                        </a:spcAft>
                        <a:buFont typeface="Symbol" panose="05050102010706020507" pitchFamily="18" charset="2"/>
                        <a:buChar char=""/>
                      </a:pPr>
                      <a:r>
                        <a:rPr lang="lo-LA" sz="1600" dirty="0">
                          <a:solidFill>
                            <a:srgbClr val="000000"/>
                          </a:solidFill>
                          <a:effectLst/>
                          <a:latin typeface="Phetsarath OT" panose="02000500000000000000" pitchFamily="2" charset="0"/>
                          <a:ea typeface="Times New Roman" panose="02020603050405020304" pitchFamily="18" charset="0"/>
                          <a:cs typeface="Phetsarath OT" panose="02000500000000000000" pitchFamily="2" charset="0"/>
                        </a:rPr>
                        <a:t>ການເກັບຄ່າທໍານຽມທີ່ເປັນເອກະພາບກັນທົ່ວປະເທດ ສໍາລັບການຢັ້ງຢືນຈາກນາຍບ້ານ</a:t>
                      </a:r>
                      <a:r>
                        <a:rPr lang="lo-LA" sz="1600" baseline="0" dirty="0">
                          <a:solidFill>
                            <a:srgbClr val="000000"/>
                          </a:solidFill>
                          <a:effectLst/>
                          <a:latin typeface="Phetsarath OT" panose="02000500000000000000" pitchFamily="2" charset="0"/>
                          <a:ea typeface="Times New Roman" panose="02020603050405020304" pitchFamily="18" charset="0"/>
                          <a:cs typeface="Phetsarath OT" panose="02000500000000000000" pitchFamily="2" charset="0"/>
                        </a:rPr>
                        <a:t>ຕໍ່ການປະກອບເອກະສານກູ້ຢືມ</a:t>
                      </a:r>
                      <a:endParaRPr lang="en-GB" sz="1400" dirty="0">
                        <a:effectLst/>
                        <a:latin typeface="Phetsarath OT" panose="02000500000000000000" pitchFamily="2" charset="0"/>
                        <a:ea typeface="Calibri" panose="020F0502020204030204" pitchFamily="34" charset="0"/>
                        <a:cs typeface="Phetsarath OT" panose="02000500000000000000" pitchFamily="2" charset="0"/>
                      </a:endParaRPr>
                    </a:p>
                  </a:txBody>
                  <a:tcPr marL="68580" marR="68580" marT="0" marB="0"/>
                </a:tc>
                <a:tc>
                  <a:txBody>
                    <a:bodyPr/>
                    <a:lstStyle/>
                    <a:p>
                      <a:pPr>
                        <a:lnSpc>
                          <a:spcPct val="115000"/>
                        </a:lnSpc>
                        <a:spcAft>
                          <a:spcPts val="0"/>
                        </a:spcAft>
                      </a:pPr>
                      <a:r>
                        <a:rPr lang="lo-LA" sz="1600" dirty="0">
                          <a:solidFill>
                            <a:srgbClr val="000000"/>
                          </a:solidFill>
                          <a:effectLst/>
                          <a:latin typeface="Phetsarath OT" panose="02000500000000000000" pitchFamily="2" charset="0"/>
                          <a:ea typeface="Times New Roman" panose="02020603050405020304" pitchFamily="18" charset="0"/>
                          <a:cs typeface="Phetsarath OT" panose="02000500000000000000" pitchFamily="2" charset="0"/>
                        </a:rPr>
                        <a:t>ກະຊວງພາຍໃນ</a:t>
                      </a:r>
                      <a:endParaRPr lang="en-GB" sz="1400" dirty="0">
                        <a:effectLst/>
                        <a:latin typeface="Phetsarath OT" panose="02000500000000000000" pitchFamily="2" charset="0"/>
                        <a:ea typeface="Calibri" panose="020F0502020204030204" pitchFamily="34" charset="0"/>
                        <a:cs typeface="Phetsarath OT" panose="02000500000000000000" pitchFamily="2" charset="0"/>
                      </a:endParaRPr>
                    </a:p>
                  </a:txBody>
                  <a:tcPr marL="68580" marR="68580" marT="0" marB="0"/>
                </a:tc>
                <a:extLst>
                  <a:ext uri="{0D108BD9-81ED-4DB2-BD59-A6C34878D82A}">
                    <a16:rowId xmlns:a16="http://schemas.microsoft.com/office/drawing/2014/main" val="10003"/>
                  </a:ext>
                </a:extLst>
              </a:tr>
              <a:tr h="693569">
                <a:tc>
                  <a:txBody>
                    <a:bodyPr/>
                    <a:lstStyle/>
                    <a:p>
                      <a:pPr marL="342900" lvl="0" indent="-342900">
                        <a:lnSpc>
                          <a:spcPct val="115000"/>
                        </a:lnSpc>
                        <a:spcAft>
                          <a:spcPts val="0"/>
                        </a:spcAft>
                        <a:buFont typeface="Symbol" panose="05050102010706020507" pitchFamily="18" charset="2"/>
                        <a:buChar char=""/>
                      </a:pPr>
                      <a:r>
                        <a:rPr lang="lo-LA" sz="1600" dirty="0">
                          <a:solidFill>
                            <a:srgbClr val="000000"/>
                          </a:solidFill>
                          <a:effectLst/>
                          <a:latin typeface="Phetsarath OT" panose="02000500000000000000" pitchFamily="2" charset="0"/>
                          <a:ea typeface="Times New Roman" panose="02020603050405020304" pitchFamily="18" charset="0"/>
                          <a:cs typeface="Phetsarath OT" panose="02000500000000000000" pitchFamily="2" charset="0"/>
                        </a:rPr>
                        <a:t>ພິຈາລະນາຄືນຄວາມຈໍາເປັນທີ່ຕ້ອງຈົດທະບຽນສັນຍາເງິນກູ້ ແລະ ຫຼັກຊັບຄໍ້າປະກັນຢູ່ທີ່ກົມຄຸ້ມຄອງຊັບສິນແຫ່ງລັດ</a:t>
                      </a:r>
                      <a:endParaRPr lang="en-GB" sz="1400" dirty="0">
                        <a:effectLst/>
                        <a:latin typeface="Phetsarath OT" panose="02000500000000000000" pitchFamily="2" charset="0"/>
                        <a:ea typeface="Calibri" panose="020F0502020204030204" pitchFamily="34" charset="0"/>
                        <a:cs typeface="Phetsarath OT" panose="02000500000000000000" pitchFamily="2" charset="0"/>
                      </a:endParaRPr>
                    </a:p>
                  </a:txBody>
                  <a:tcPr marL="68580" marR="68580" marT="0" marB="0"/>
                </a:tc>
                <a:tc>
                  <a:txBody>
                    <a:bodyPr/>
                    <a:lstStyle/>
                    <a:p>
                      <a:pPr>
                        <a:lnSpc>
                          <a:spcPct val="115000"/>
                        </a:lnSpc>
                        <a:spcAft>
                          <a:spcPts val="0"/>
                        </a:spcAft>
                      </a:pPr>
                      <a:r>
                        <a:rPr lang="lo-LA" sz="1600" dirty="0">
                          <a:solidFill>
                            <a:srgbClr val="000000"/>
                          </a:solidFill>
                          <a:effectLst/>
                          <a:latin typeface="Phetsarath OT" panose="02000500000000000000" pitchFamily="2" charset="0"/>
                          <a:ea typeface="Times New Roman" panose="02020603050405020304" pitchFamily="18" charset="0"/>
                          <a:cs typeface="Phetsarath OT" panose="02000500000000000000" pitchFamily="2" charset="0"/>
                        </a:rPr>
                        <a:t>ກະຊວງການເງິນ</a:t>
                      </a:r>
                      <a:endParaRPr lang="en-GB" sz="1400" dirty="0">
                        <a:effectLst/>
                        <a:latin typeface="Phetsarath OT" panose="02000500000000000000" pitchFamily="2" charset="0"/>
                        <a:ea typeface="Calibri" panose="020F0502020204030204" pitchFamily="34" charset="0"/>
                        <a:cs typeface="Phetsarath OT" panose="02000500000000000000" pitchFamily="2" charset="0"/>
                      </a:endParaRPr>
                    </a:p>
                  </a:txBody>
                  <a:tcPr marL="68580" marR="68580" marT="0" marB="0"/>
                </a:tc>
                <a:extLst>
                  <a:ext uri="{0D108BD9-81ED-4DB2-BD59-A6C34878D82A}">
                    <a16:rowId xmlns:a16="http://schemas.microsoft.com/office/drawing/2014/main" val="10004"/>
                  </a:ext>
                </a:extLst>
              </a:tr>
              <a:tr h="693569">
                <a:tc>
                  <a:txBody>
                    <a:bodyPr/>
                    <a:lstStyle/>
                    <a:p>
                      <a:pPr marL="342900" lvl="0" indent="-342900">
                        <a:lnSpc>
                          <a:spcPct val="115000"/>
                        </a:lnSpc>
                        <a:spcAft>
                          <a:spcPts val="0"/>
                        </a:spcAft>
                        <a:buFont typeface="Symbol" panose="05050102010706020507" pitchFamily="18" charset="2"/>
                        <a:buChar char=""/>
                      </a:pPr>
                      <a:r>
                        <a:rPr lang="lo-LA" sz="1600" dirty="0">
                          <a:solidFill>
                            <a:srgbClr val="000000"/>
                          </a:solidFill>
                          <a:effectLst/>
                          <a:latin typeface="Phetsarath OT" panose="02000500000000000000" pitchFamily="2" charset="0"/>
                          <a:ea typeface="Times New Roman" panose="02020603050405020304" pitchFamily="18" charset="0"/>
                          <a:cs typeface="Phetsarath OT" panose="02000500000000000000" pitchFamily="2" charset="0"/>
                        </a:rPr>
                        <a:t>ໃຫ້ຄວາມກະຈ່າງແຈ້ງຕື່ມກ່ຽວກັບແຈ້ງການເລກທີ 818/ຫກ ໂດຍໃຫ້ອະນຸຍາດນໍາໃຊ້ໃບຢັ້ງຢືນທີ່ດິນຈາກນາຍບ້ານໄດ້ໃນກໍລະນີສະເພາະໃດໜຶ່ງໄດ້</a:t>
                      </a:r>
                      <a:endParaRPr lang="en-GB" sz="1400" dirty="0">
                        <a:effectLst/>
                        <a:latin typeface="Phetsarath OT" panose="02000500000000000000" pitchFamily="2" charset="0"/>
                        <a:ea typeface="Calibri" panose="020F0502020204030204" pitchFamily="34" charset="0"/>
                        <a:cs typeface="Phetsarath OT" panose="02000500000000000000" pitchFamily="2" charset="0"/>
                      </a:endParaRPr>
                    </a:p>
                  </a:txBody>
                  <a:tcPr marL="68580" marR="68580" marT="0" marB="0"/>
                </a:tc>
                <a:tc>
                  <a:txBody>
                    <a:bodyPr/>
                    <a:lstStyle/>
                    <a:p>
                      <a:pPr>
                        <a:lnSpc>
                          <a:spcPct val="115000"/>
                        </a:lnSpc>
                        <a:spcAft>
                          <a:spcPts val="0"/>
                        </a:spcAft>
                      </a:pPr>
                      <a:r>
                        <a:rPr lang="lo-LA" sz="1600" dirty="0">
                          <a:solidFill>
                            <a:srgbClr val="000000"/>
                          </a:solidFill>
                          <a:effectLst/>
                          <a:latin typeface="Phetsarath OT" panose="02000500000000000000" pitchFamily="2" charset="0"/>
                          <a:ea typeface="Times New Roman" panose="02020603050405020304" pitchFamily="18" charset="0"/>
                          <a:cs typeface="Phetsarath OT" panose="02000500000000000000" pitchFamily="2" charset="0"/>
                        </a:rPr>
                        <a:t>ທະນາຄານແຫ່ງ ສປປລາວ</a:t>
                      </a:r>
                      <a:endParaRPr lang="en-GB" sz="1400" dirty="0">
                        <a:effectLst/>
                        <a:latin typeface="Phetsarath OT" panose="02000500000000000000" pitchFamily="2" charset="0"/>
                        <a:ea typeface="Calibri" panose="020F0502020204030204" pitchFamily="34" charset="0"/>
                        <a:cs typeface="Phetsarath OT" panose="02000500000000000000" pitchFamily="2" charset="0"/>
                      </a:endParaRPr>
                    </a:p>
                  </a:txBody>
                  <a:tcPr marL="68580" marR="68580" marT="0" marB="0"/>
                </a:tc>
                <a:extLst>
                  <a:ext uri="{0D108BD9-81ED-4DB2-BD59-A6C34878D82A}">
                    <a16:rowId xmlns:a16="http://schemas.microsoft.com/office/drawing/2014/main" val="10005"/>
                  </a:ext>
                </a:extLst>
              </a:tr>
            </a:tbl>
          </a:graphicData>
        </a:graphic>
      </p:graphicFrame>
    </p:spTree>
    <p:extLst>
      <p:ext uri="{BB962C8B-B14F-4D97-AF65-F5344CB8AC3E}">
        <p14:creationId xmlns:p14="http://schemas.microsoft.com/office/powerpoint/2010/main" val="3217194725"/>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ctrTitle"/>
          </p:nvPr>
        </p:nvSpPr>
        <p:spPr>
          <a:xfrm>
            <a:off x="271463" y="142867"/>
            <a:ext cx="11658600" cy="852487"/>
          </a:xfrm>
        </p:spPr>
        <p:txBody>
          <a:bodyPr>
            <a:noAutofit/>
          </a:bodyPr>
          <a:lstStyle/>
          <a:p>
            <a:r>
              <a:rPr lang="lo-LA" altLang="en-US" sz="2800" dirty="0">
                <a:latin typeface="Phetsarath OT" panose="02000500000000000000" pitchFamily="2" charset="0"/>
                <a:cs typeface="Phetsarath OT" panose="02000500000000000000" pitchFamily="2" charset="0"/>
              </a:rPr>
              <a:t>ສະຫລຸບກອງປະຊຸມ ແລະ ບາດກ້າວຕໍ່ໄປ</a:t>
            </a:r>
            <a:endParaRPr lang="en-GB" altLang="en-US" sz="2800" dirty="0">
              <a:latin typeface="Phetsarath OT" panose="02000500000000000000" pitchFamily="2" charset="0"/>
              <a:cs typeface="Phetsarath OT" panose="02000500000000000000" pitchFamily="2" charset="0"/>
            </a:endParaRP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19</a:t>
            </a:fld>
            <a:endParaRPr lang="en-US" altLang="en-US" sz="1600" b="1" dirty="0">
              <a:solidFill>
                <a:srgbClr val="898989"/>
              </a:solidFill>
            </a:endParaRPr>
          </a:p>
        </p:txBody>
      </p:sp>
      <p:cxnSp>
        <p:nvCxnSpPr>
          <p:cNvPr id="3" name="Straight Connector 2"/>
          <p:cNvCxnSpPr/>
          <p:nvPr/>
        </p:nvCxnSpPr>
        <p:spPr>
          <a:xfrm>
            <a:off x="271463" y="995354"/>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314321" y="1071555"/>
            <a:ext cx="11615742" cy="1384995"/>
          </a:xfrm>
          <a:prstGeom prst="rect">
            <a:avLst/>
          </a:prstGeom>
          <a:noFill/>
        </p:spPr>
        <p:txBody>
          <a:bodyPr wrap="square" rtlCol="0">
            <a:spAutoFit/>
          </a:bodyPr>
          <a:lstStyle/>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ສະຫລຸບຂໍ້ສະເໜີຕ່າງໆ</a:t>
            </a:r>
            <a:endParaRPr lang="en-GB" sz="24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ບາດກ້າວຕໍ່ໄປ</a:t>
            </a:r>
            <a:endParaRPr lang="en-GB" sz="2400" dirty="0">
              <a:latin typeface="Phetsarath OT" panose="02000500000000000000" pitchFamily="2" charset="0"/>
              <a:cs typeface="Phetsarath OT" panose="02000500000000000000" pitchFamily="2" charset="0"/>
            </a:endParaRPr>
          </a:p>
          <a:p>
            <a:endParaRPr lang="en-GB" dirty="0">
              <a:latin typeface="Phetsarath OT" panose="02000500000000000000" pitchFamily="2" charset="0"/>
              <a:cs typeface="Phetsarath OT" panose="02000500000000000000" pitchFamily="2" charset="0"/>
            </a:endParaRPr>
          </a:p>
          <a:p>
            <a:endParaRPr lang="en-GB" dirty="0">
              <a:latin typeface="Saysettha MX" panose="020B0504020207020204" pitchFamily="34" charset="-34"/>
              <a:cs typeface="Saysettha MX" panose="020B0504020207020204" pitchFamily="34" charset="-34"/>
            </a:endParaRPr>
          </a:p>
        </p:txBody>
      </p:sp>
    </p:spTree>
    <p:extLst>
      <p:ext uri="{BB962C8B-B14F-4D97-AF65-F5344CB8AC3E}">
        <p14:creationId xmlns:p14="http://schemas.microsoft.com/office/powerpoint/2010/main" val="409643494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ctrTitle"/>
          </p:nvPr>
        </p:nvSpPr>
        <p:spPr>
          <a:xfrm>
            <a:off x="271463" y="142867"/>
            <a:ext cx="11658600" cy="852487"/>
          </a:xfrm>
        </p:spPr>
        <p:txBody>
          <a:bodyPr>
            <a:noAutofit/>
          </a:bodyPr>
          <a:lstStyle/>
          <a:p>
            <a:r>
              <a:rPr lang="lo-LA" altLang="en-US" sz="2800" dirty="0">
                <a:latin typeface="Phetsarath OT" panose="02000500000000000000" pitchFamily="2" charset="0"/>
                <a:cs typeface="Phetsarath OT" panose="02000500000000000000" pitchFamily="2" charset="0"/>
              </a:rPr>
              <a:t>ຈຸດປະສົງ ແລະ ວາລະກອງປະຊຸມ</a:t>
            </a:r>
            <a:endParaRPr lang="en-GB" altLang="en-US" sz="2800" dirty="0">
              <a:latin typeface="Phetsarath OT" panose="02000500000000000000" pitchFamily="2" charset="0"/>
              <a:cs typeface="Phetsarath OT" panose="02000500000000000000" pitchFamily="2" charset="0"/>
            </a:endParaRP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2</a:t>
            </a:fld>
            <a:endParaRPr lang="en-US" altLang="en-US" sz="1600" b="1" dirty="0">
              <a:solidFill>
                <a:srgbClr val="898989"/>
              </a:solidFill>
            </a:endParaRPr>
          </a:p>
        </p:txBody>
      </p:sp>
      <p:cxnSp>
        <p:nvCxnSpPr>
          <p:cNvPr id="3" name="Straight Connector 2"/>
          <p:cNvCxnSpPr/>
          <p:nvPr/>
        </p:nvCxnSpPr>
        <p:spPr>
          <a:xfrm>
            <a:off x="271463" y="995354"/>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314321" y="1185855"/>
            <a:ext cx="11615742" cy="830997"/>
          </a:xfrm>
          <a:prstGeom prst="rect">
            <a:avLst/>
          </a:prstGeom>
          <a:noFill/>
        </p:spPr>
        <p:txBody>
          <a:bodyPr wrap="square" rtlCol="0">
            <a:spAutoFit/>
          </a:bodyPr>
          <a:lstStyle/>
          <a:p>
            <a:r>
              <a:rPr lang="lo-LA" sz="2400" dirty="0">
                <a:latin typeface="Phetsarath OT" panose="02000500000000000000" pitchFamily="2" charset="0"/>
                <a:cs typeface="Phetsarath OT" panose="02000500000000000000" pitchFamily="2" charset="0"/>
              </a:rPr>
              <a:t>ຈຸດປະສົງ</a:t>
            </a:r>
            <a:r>
              <a:rPr lang="en-GB" sz="2400" dirty="0">
                <a:latin typeface="Phetsarath OT" panose="02000500000000000000" pitchFamily="2" charset="0"/>
                <a:cs typeface="Phetsarath OT" panose="02000500000000000000" pitchFamily="2" charset="0"/>
              </a:rPr>
              <a:t>: </a:t>
            </a:r>
            <a:r>
              <a:rPr lang="lo-LA" sz="2400" dirty="0">
                <a:latin typeface="Phetsarath OT" panose="02000500000000000000" pitchFamily="2" charset="0"/>
                <a:cs typeface="Phetsarath OT" panose="02000500000000000000" pitchFamily="2" charset="0"/>
              </a:rPr>
              <a:t>ເພື່ອປຶກສາຫາລື ແລະ ແລກປ່ຽນຄໍາເຫັນຂອງກຸ່ມໜ່ວຍງານຕໍ່ບັນຫາທີ່ຈະເໜີໃຫ້ພາກລັດ ເພື່ອເປັນເອກະພາບໃນການສະເໜີຕໍ່ພາກລັດໃນຂັ້ນຕໍ່ໄປ</a:t>
            </a:r>
            <a:endParaRPr lang="en-GB" dirty="0">
              <a:latin typeface="Phetsarath OT" panose="02000500000000000000" pitchFamily="2" charset="0"/>
              <a:cs typeface="Phetsarath OT" panose="02000500000000000000" pitchFamily="2" charset="0"/>
            </a:endParaRPr>
          </a:p>
        </p:txBody>
      </p:sp>
      <p:graphicFrame>
        <p:nvGraphicFramePr>
          <p:cNvPr id="2" name="Table 1"/>
          <p:cNvGraphicFramePr>
            <a:graphicFrameLocks noGrp="1"/>
          </p:cNvGraphicFramePr>
          <p:nvPr>
            <p:extLst>
              <p:ext uri="{D42A27DB-BD31-4B8C-83A1-F6EECF244321}">
                <p14:modId xmlns:p14="http://schemas.microsoft.com/office/powerpoint/2010/main" val="3597237294"/>
              </p:ext>
            </p:extLst>
          </p:nvPr>
        </p:nvGraphicFramePr>
        <p:xfrm>
          <a:off x="460357" y="2191294"/>
          <a:ext cx="11192927" cy="3665592"/>
        </p:xfrm>
        <a:graphic>
          <a:graphicData uri="http://schemas.openxmlformats.org/drawingml/2006/table">
            <a:tbl>
              <a:tblPr firstRow="1" bandRow="1">
                <a:tableStyleId>{5C22544A-7EE6-4342-B048-85BDC9FD1C3A}</a:tableStyleId>
              </a:tblPr>
              <a:tblGrid>
                <a:gridCol w="4880269">
                  <a:extLst>
                    <a:ext uri="{9D8B030D-6E8A-4147-A177-3AD203B41FA5}">
                      <a16:colId xmlns:a16="http://schemas.microsoft.com/office/drawing/2014/main" val="20000"/>
                    </a:ext>
                  </a:extLst>
                </a:gridCol>
                <a:gridCol w="4515755">
                  <a:extLst>
                    <a:ext uri="{9D8B030D-6E8A-4147-A177-3AD203B41FA5}">
                      <a16:colId xmlns:a16="http://schemas.microsoft.com/office/drawing/2014/main" val="20001"/>
                    </a:ext>
                  </a:extLst>
                </a:gridCol>
                <a:gridCol w="1796903">
                  <a:extLst>
                    <a:ext uri="{9D8B030D-6E8A-4147-A177-3AD203B41FA5}">
                      <a16:colId xmlns:a16="http://schemas.microsoft.com/office/drawing/2014/main" val="20002"/>
                    </a:ext>
                  </a:extLst>
                </a:gridCol>
              </a:tblGrid>
              <a:tr h="370840">
                <a:tc>
                  <a:txBody>
                    <a:bodyPr/>
                    <a:lstStyle/>
                    <a:p>
                      <a:pPr algn="l"/>
                      <a:r>
                        <a:rPr lang="lo-LA" sz="2400" dirty="0">
                          <a:latin typeface="Phetsarath OT" panose="02000500000000000000" pitchFamily="2" charset="0"/>
                          <a:cs typeface="Phetsarath OT" panose="02000500000000000000" pitchFamily="2" charset="0"/>
                        </a:rPr>
                        <a:t>ວາລະ</a:t>
                      </a:r>
                      <a:endParaRPr lang="en-GB" sz="2400" dirty="0">
                        <a:latin typeface="Phetsarath OT" panose="02000500000000000000" pitchFamily="2" charset="0"/>
                        <a:cs typeface="Phetsarath OT" panose="02000500000000000000" pitchFamily="2" charset="0"/>
                      </a:endParaRPr>
                    </a:p>
                  </a:txBody>
                  <a:tcPr>
                    <a:lnL w="12700" cap="flat" cmpd="sng" algn="ctr">
                      <a:solidFill>
                        <a:schemeClr val="tx1"/>
                      </a:solidFill>
                      <a:prstDash val="solid"/>
                      <a:round/>
                      <a:headEnd type="none" w="med" len="med"/>
                      <a:tailEnd type="none" w="med" len="med"/>
                    </a:lnL>
                  </a:tcPr>
                </a:tc>
                <a:tc>
                  <a:txBody>
                    <a:bodyPr/>
                    <a:lstStyle/>
                    <a:p>
                      <a:pPr algn="l"/>
                      <a:r>
                        <a:rPr lang="lo-LA" sz="2400" dirty="0">
                          <a:latin typeface="Phetsarath OT" panose="02000500000000000000" pitchFamily="2" charset="0"/>
                          <a:cs typeface="Phetsarath OT" panose="02000500000000000000" pitchFamily="2" charset="0"/>
                        </a:rPr>
                        <a:t>ດໍາເນີນໂດຍ</a:t>
                      </a:r>
                      <a:endParaRPr lang="en-GB" sz="2400" dirty="0">
                        <a:latin typeface="Phetsarath OT" panose="02000500000000000000" pitchFamily="2" charset="0"/>
                        <a:cs typeface="Phetsarath OT" panose="02000500000000000000" pitchFamily="2" charset="0"/>
                      </a:endParaRPr>
                    </a:p>
                  </a:txBody>
                  <a:tcPr>
                    <a:lnR w="12700" cap="flat" cmpd="sng" algn="ctr">
                      <a:solidFill>
                        <a:schemeClr val="tx1"/>
                      </a:solidFill>
                      <a:prstDash val="solid"/>
                      <a:round/>
                      <a:headEnd type="none" w="med" len="med"/>
                      <a:tailEnd type="none" w="med" len="med"/>
                    </a:lnR>
                  </a:tcPr>
                </a:tc>
                <a:tc>
                  <a:txBody>
                    <a:bodyPr/>
                    <a:lstStyle/>
                    <a:p>
                      <a:pPr algn="l"/>
                      <a:r>
                        <a:rPr lang="lo-LA" sz="2400" dirty="0">
                          <a:latin typeface="Phetsarath OT" panose="02000500000000000000" pitchFamily="2" charset="0"/>
                          <a:cs typeface="Phetsarath OT" panose="02000500000000000000" pitchFamily="2" charset="0"/>
                        </a:rPr>
                        <a:t>ເວລາ</a:t>
                      </a:r>
                      <a:endParaRPr lang="en-GB" sz="2400" dirty="0">
                        <a:latin typeface="Phetsarath OT" panose="02000500000000000000" pitchFamily="2" charset="0"/>
                        <a:cs typeface="Phetsarath OT" panose="02000500000000000000" pitchFamily="2" charset="0"/>
                      </a:endParaRP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0"/>
                  </a:ext>
                </a:extLst>
              </a:tr>
              <a:tr h="185420">
                <a:tc>
                  <a:txBody>
                    <a:bodyPr/>
                    <a:lstStyle/>
                    <a:p>
                      <a:r>
                        <a:rPr lang="lo-LA" sz="2000" kern="1200" dirty="0">
                          <a:solidFill>
                            <a:schemeClr val="tx1"/>
                          </a:solidFill>
                          <a:latin typeface="Phetsarath OT" panose="02000500000000000000" pitchFamily="2" charset="0"/>
                          <a:ea typeface="+mn-ea"/>
                          <a:cs typeface="Phetsarath OT" panose="02000500000000000000" pitchFamily="2" charset="0"/>
                        </a:rPr>
                        <a:t>ກ່າວເປີດກອງປະຊຸມ</a:t>
                      </a:r>
                      <a:endParaRPr lang="en-GB" sz="2000" kern="1200" dirty="0">
                        <a:solidFill>
                          <a:schemeClr val="tx1"/>
                        </a:solidFill>
                        <a:latin typeface="Phetsarath OT" panose="02000500000000000000" pitchFamily="2" charset="0"/>
                        <a:ea typeface="+mn-ea"/>
                        <a:cs typeface="Phetsarath OT" panose="02000500000000000000" pitchFamily="2"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tc>
                  <a:txBody>
                    <a:bodyPr/>
                    <a:lstStyle/>
                    <a:p>
                      <a:r>
                        <a:rPr lang="lo-LA" sz="2000" dirty="0">
                          <a:latin typeface="Phetsarath OT" panose="02000500000000000000" pitchFamily="2" charset="0"/>
                          <a:cs typeface="Phetsarath OT" panose="02000500000000000000" pitchFamily="2" charset="0"/>
                        </a:rPr>
                        <a:t>ທ່ານ ນາງ ວາລີ ເວດສະພົງ, ຮອງປະທານ  </a:t>
                      </a:r>
                      <a:endParaRPr lang="en-GB" sz="2000" dirty="0">
                        <a:latin typeface="Phetsarath OT" panose="02000500000000000000" pitchFamily="2" charset="0"/>
                        <a:cs typeface="Phetsarath OT" panose="02000500000000000000" pitchFamily="2" charset="0"/>
                      </a:endParaRPr>
                    </a:p>
                  </a:txBody>
                  <a:tcPr>
                    <a:lnR w="12700" cap="flat" cmpd="sng" algn="ctr">
                      <a:solidFill>
                        <a:schemeClr val="tx1"/>
                      </a:solidFill>
                      <a:prstDash val="solid"/>
                      <a:round/>
                      <a:headEnd type="none" w="med" len="med"/>
                      <a:tailEnd type="none" w="med" len="med"/>
                    </a:lnR>
                    <a:lnB w="12700" cap="flat" cmpd="sng" algn="ctr">
                      <a:solidFill>
                        <a:schemeClr val="tx1"/>
                      </a:solidFill>
                      <a:prstDash val="solid"/>
                      <a:round/>
                      <a:headEnd type="none" w="med" len="med"/>
                      <a:tailEnd type="none" w="med" len="med"/>
                    </a:lnB>
                  </a:tcPr>
                </a:tc>
                <a:tc>
                  <a:txBody>
                    <a:bodyPr/>
                    <a:lstStyle/>
                    <a:p>
                      <a:r>
                        <a:rPr lang="en-US" sz="2000" dirty="0">
                          <a:latin typeface="Phetsarath OT" panose="02000500000000000000" pitchFamily="2" charset="0"/>
                          <a:cs typeface="Phetsarath OT" panose="02000500000000000000" pitchFamily="2" charset="0"/>
                        </a:rPr>
                        <a:t>8:30-8:45</a:t>
                      </a:r>
                      <a:endParaRPr lang="en-GB" sz="2000" dirty="0">
                        <a:latin typeface="Phetsarath OT" panose="02000500000000000000" pitchFamily="2" charset="0"/>
                        <a:cs typeface="Phetsarath OT" panose="02000500000000000000" pitchFamily="2" charset="0"/>
                      </a:endParaRPr>
                    </a:p>
                  </a:txBody>
                  <a:tcPr>
                    <a:lnL w="12700" cap="flat" cmpd="sng" algn="ctr">
                      <a:solidFill>
                        <a:schemeClr val="tx1"/>
                      </a:solidFill>
                      <a:prstDash val="solid"/>
                      <a:round/>
                      <a:headEnd type="none" w="med" len="med"/>
                      <a:tailEnd type="none" w="med" len="med"/>
                    </a:lnL>
                    <a:lnB w="12700" cap="flat" cmpd="sng" algn="ctr">
                      <a:solidFill>
                        <a:schemeClr val="tx1"/>
                      </a:solidFill>
                      <a:prstDash val="solid"/>
                      <a:round/>
                      <a:headEnd type="none" w="med" len="med"/>
                      <a:tailEnd type="none" w="med" len="med"/>
                    </a:lnB>
                  </a:tcPr>
                </a:tc>
                <a:extLst>
                  <a:ext uri="{0D108BD9-81ED-4DB2-BD59-A6C34878D82A}">
                    <a16:rowId xmlns:a16="http://schemas.microsoft.com/office/drawing/2014/main" val="10001"/>
                  </a:ext>
                </a:extLst>
              </a:tr>
              <a:tr h="370840">
                <a:tc>
                  <a:txBody>
                    <a:bodyPr/>
                    <a:lstStyle/>
                    <a:p>
                      <a:r>
                        <a:rPr lang="lo-LA" sz="2000" baseline="0" dirty="0">
                          <a:latin typeface="Phetsarath OT" panose="02000500000000000000" pitchFamily="2" charset="0"/>
                          <a:cs typeface="Phetsarath OT" panose="02000500000000000000" pitchFamily="2" charset="0"/>
                        </a:rPr>
                        <a:t>ລາຍງານສະພາບບັນຫາ ແລະ ຄວາມຄືບໜ້າ</a:t>
                      </a:r>
                      <a:endParaRPr lang="en-GB" sz="2000" dirty="0">
                        <a:latin typeface="Phetsarath OT" panose="02000500000000000000" pitchFamily="2" charset="0"/>
                        <a:cs typeface="Phetsarath OT" panose="02000500000000000000" pitchFamily="2" charset="0"/>
                      </a:endParaRP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tc>
                  <a:txBody>
                    <a:bodyPr/>
                    <a:lstStyle/>
                    <a:p>
                      <a:r>
                        <a:rPr lang="lo-LA" sz="2000" dirty="0">
                          <a:latin typeface="Phetsarath OT" panose="02000500000000000000" pitchFamily="2" charset="0"/>
                          <a:cs typeface="Phetsarath OT" panose="02000500000000000000" pitchFamily="2" charset="0"/>
                        </a:rPr>
                        <a:t>ກອງເລຂາ </a:t>
                      </a:r>
                      <a:r>
                        <a:rPr lang="en-GB" sz="2000" dirty="0">
                          <a:latin typeface="Phetsarath OT" panose="02000500000000000000" pitchFamily="2" charset="0"/>
                          <a:cs typeface="Phetsarath OT" panose="02000500000000000000" pitchFamily="2" charset="0"/>
                        </a:rPr>
                        <a:t>LBF</a:t>
                      </a:r>
                    </a:p>
                  </a:txBody>
                  <a:tcPr>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tcPr>
                </a:tc>
                <a:tc>
                  <a:txBody>
                    <a:bodyPr/>
                    <a:lstStyle/>
                    <a:p>
                      <a:r>
                        <a:rPr lang="en-GB" sz="2000" dirty="0">
                          <a:latin typeface="Phetsarath OT" panose="02000500000000000000" pitchFamily="2" charset="0"/>
                          <a:cs typeface="Phetsarath OT" panose="02000500000000000000" pitchFamily="2" charset="0"/>
                        </a:rPr>
                        <a:t>9:00-9:15</a:t>
                      </a:r>
                    </a:p>
                  </a:txBody>
                  <a:tcPr>
                    <a:lnL w="12700" cap="flat" cmpd="sng" algn="ctr">
                      <a:solidFill>
                        <a:schemeClr val="tx1"/>
                      </a:solidFill>
                      <a:prstDash val="solid"/>
                      <a:round/>
                      <a:headEnd type="none" w="med" len="med"/>
                      <a:tailEnd type="none" w="med" len="med"/>
                    </a:lnL>
                    <a:lnT w="12700" cap="flat" cmpd="sng" algn="ctr">
                      <a:solidFill>
                        <a:schemeClr val="tx1"/>
                      </a:solidFill>
                      <a:prstDash val="solid"/>
                      <a:round/>
                      <a:headEnd type="none" w="med" len="med"/>
                      <a:tailEnd type="none" w="med" len="med"/>
                    </a:lnT>
                  </a:tcPr>
                </a:tc>
                <a:extLst>
                  <a:ext uri="{0D108BD9-81ED-4DB2-BD59-A6C34878D82A}">
                    <a16:rowId xmlns:a16="http://schemas.microsoft.com/office/drawing/2014/main" val="10002"/>
                  </a:ext>
                </a:extLst>
              </a:tr>
              <a:tr h="43471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sz="2000" dirty="0">
                          <a:latin typeface="Phetsarath OT" panose="02000500000000000000" pitchFamily="2" charset="0"/>
                          <a:cs typeface="Phetsarath OT" panose="02000500000000000000" pitchFamily="2" charset="0"/>
                        </a:rPr>
                        <a:t>ການນໍາສະເໜີບັນຫາ 1</a:t>
                      </a:r>
                      <a:endParaRPr lang="en-GB" sz="2000" dirty="0">
                        <a:latin typeface="Phetsarath OT" panose="02000500000000000000" pitchFamily="2" charset="0"/>
                        <a:cs typeface="Phetsarath OT" panose="02000500000000000000" pitchFamily="2" charset="0"/>
                      </a:endParaRPr>
                    </a:p>
                  </a:txBody>
                  <a:tcPr>
                    <a:lnL w="12700" cap="flat" cmpd="sng" algn="ctr">
                      <a:solidFill>
                        <a:schemeClr val="tx1"/>
                      </a:solidFill>
                      <a:prstDash val="solid"/>
                      <a:round/>
                      <a:headEnd type="none" w="med" len="med"/>
                      <a:tailEnd type="none" w="med" len="med"/>
                    </a:lnL>
                  </a:tcPr>
                </a:tc>
                <a:tc>
                  <a:txBody>
                    <a:bodyPr/>
                    <a:lstStyle/>
                    <a:p>
                      <a:r>
                        <a:rPr lang="lo-LA" sz="2000" dirty="0">
                          <a:latin typeface="Phetsarath OT" panose="02000500000000000000" pitchFamily="2" charset="0"/>
                          <a:cs typeface="Phetsarath OT" panose="02000500000000000000" pitchFamily="2" charset="0"/>
                        </a:rPr>
                        <a:t>ທ່ານ </a:t>
                      </a:r>
                      <a:r>
                        <a:rPr lang="en-GB" sz="2000" dirty="0">
                          <a:latin typeface="Phetsarath OT" panose="02000500000000000000" pitchFamily="2" charset="0"/>
                          <a:cs typeface="Phetsarath OT" panose="02000500000000000000" pitchFamily="2" charset="0"/>
                        </a:rPr>
                        <a:t>Rob Kaanen, Project</a:t>
                      </a:r>
                      <a:r>
                        <a:rPr lang="en-GB" sz="2000" baseline="0" dirty="0">
                          <a:latin typeface="Phetsarath OT" panose="02000500000000000000" pitchFamily="2" charset="0"/>
                          <a:cs typeface="Phetsarath OT" panose="02000500000000000000" pitchFamily="2" charset="0"/>
                        </a:rPr>
                        <a:t> Consultant</a:t>
                      </a:r>
                      <a:endParaRPr lang="en-GB" sz="2000" dirty="0">
                        <a:latin typeface="Phetsarath OT" panose="02000500000000000000" pitchFamily="2" charset="0"/>
                        <a:cs typeface="Phetsarath OT" panose="02000500000000000000" pitchFamily="2" charset="0"/>
                      </a:endParaRPr>
                    </a:p>
                  </a:txBody>
                  <a:tcPr>
                    <a:lnR w="12700" cap="flat" cmpd="sng" algn="ctr">
                      <a:solidFill>
                        <a:schemeClr val="tx1"/>
                      </a:solidFill>
                      <a:prstDash val="solid"/>
                      <a:round/>
                      <a:headEnd type="none" w="med" len="med"/>
                      <a:tailEnd type="none" w="med" len="med"/>
                    </a:lnR>
                  </a:tcPr>
                </a:tc>
                <a:tc>
                  <a:txBody>
                    <a:bodyPr/>
                    <a:lstStyle/>
                    <a:p>
                      <a:r>
                        <a:rPr lang="en-GB" sz="2000" dirty="0">
                          <a:latin typeface="Phetsarath OT" panose="02000500000000000000" pitchFamily="2" charset="0"/>
                          <a:cs typeface="Phetsarath OT" panose="02000500000000000000" pitchFamily="2" charset="0"/>
                        </a:rPr>
                        <a:t>9:15-9:45</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3"/>
                  </a:ext>
                </a:extLst>
              </a:tr>
              <a:tr h="370840">
                <a:tc>
                  <a:txBody>
                    <a:bodyPr/>
                    <a:lstStyle/>
                    <a:p>
                      <a:r>
                        <a:rPr lang="lo-LA" sz="2000" dirty="0">
                          <a:latin typeface="Phetsarath OT" panose="02000500000000000000" pitchFamily="2" charset="0"/>
                          <a:cs typeface="Phetsarath OT" panose="02000500000000000000" pitchFamily="2" charset="0"/>
                        </a:rPr>
                        <a:t>ປຶກສາຫາລື</a:t>
                      </a:r>
                      <a:endParaRPr lang="en-GB" sz="2000" dirty="0">
                        <a:latin typeface="Phetsarath OT" panose="02000500000000000000" pitchFamily="2" charset="0"/>
                        <a:cs typeface="Phetsarath OT" panose="02000500000000000000" pitchFamily="2" charset="0"/>
                      </a:endParaRPr>
                    </a:p>
                  </a:txBody>
                  <a:tcPr>
                    <a:lnL w="12700" cap="flat" cmpd="sng" algn="ctr">
                      <a:solidFill>
                        <a:schemeClr val="tx1"/>
                      </a:solidFill>
                      <a:prstDash val="solid"/>
                      <a:round/>
                      <a:headEnd type="none" w="med" len="med"/>
                      <a:tailEnd type="none" w="med" len="med"/>
                    </a:lnL>
                  </a:tcPr>
                </a:tc>
                <a:tc>
                  <a:txBody>
                    <a:bodyPr/>
                    <a:lstStyle/>
                    <a:p>
                      <a:r>
                        <a:rPr lang="lo-LA" sz="2000" dirty="0">
                          <a:latin typeface="Phetsarath OT" panose="02000500000000000000" pitchFamily="2" charset="0"/>
                          <a:cs typeface="Phetsarath OT" panose="02000500000000000000" pitchFamily="2" charset="0"/>
                        </a:rPr>
                        <a:t>ຜູ້ເຂົ້າຮ່ວມທັງໝົດ</a:t>
                      </a:r>
                      <a:endParaRPr lang="en-GB" sz="2000" dirty="0">
                        <a:latin typeface="Phetsarath OT" panose="02000500000000000000" pitchFamily="2" charset="0"/>
                        <a:cs typeface="Phetsarath OT" panose="02000500000000000000" pitchFamily="2" charset="0"/>
                      </a:endParaRPr>
                    </a:p>
                  </a:txBody>
                  <a:tcPr>
                    <a:lnR w="12700" cap="flat" cmpd="sng" algn="ctr">
                      <a:solidFill>
                        <a:schemeClr val="tx1"/>
                      </a:solidFill>
                      <a:prstDash val="solid"/>
                      <a:round/>
                      <a:headEnd type="none" w="med" len="med"/>
                      <a:tailEnd type="none" w="med" len="med"/>
                    </a:lnR>
                  </a:tcPr>
                </a:tc>
                <a:tc>
                  <a:txBody>
                    <a:bodyPr/>
                    <a:lstStyle/>
                    <a:p>
                      <a:r>
                        <a:rPr lang="en-GB" sz="2000" dirty="0">
                          <a:latin typeface="Phetsarath OT" panose="02000500000000000000" pitchFamily="2" charset="0"/>
                          <a:cs typeface="Phetsarath OT" panose="02000500000000000000" pitchFamily="2" charset="0"/>
                        </a:rPr>
                        <a:t>9:45-10:15</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4"/>
                  </a:ext>
                </a:extLst>
              </a:tr>
              <a:tr h="370840">
                <a:tc>
                  <a:txBody>
                    <a:bodyPr/>
                    <a:lstStyle/>
                    <a:p>
                      <a:r>
                        <a:rPr lang="lo-LA" sz="2000" dirty="0">
                          <a:solidFill>
                            <a:schemeClr val="tx1"/>
                          </a:solidFill>
                          <a:latin typeface="Phetsarath OT" panose="02000500000000000000" pitchFamily="2" charset="0"/>
                          <a:cs typeface="Phetsarath OT" panose="02000500000000000000" pitchFamily="2" charset="0"/>
                        </a:rPr>
                        <a:t>ພັກຜ່ອນ</a:t>
                      </a:r>
                      <a:endParaRPr lang="en-GB" sz="2000" dirty="0">
                        <a:solidFill>
                          <a:schemeClr val="tx1"/>
                        </a:solidFill>
                        <a:latin typeface="Phetsarath OT" panose="02000500000000000000" pitchFamily="2" charset="0"/>
                        <a:cs typeface="Phetsarath OT" panose="02000500000000000000" pitchFamily="2" charset="0"/>
                      </a:endParaRPr>
                    </a:p>
                  </a:txBody>
                  <a:tcPr>
                    <a:lnL w="12700" cap="flat" cmpd="sng" algn="ctr">
                      <a:solidFill>
                        <a:schemeClr val="tx1"/>
                      </a:solidFill>
                      <a:prstDash val="solid"/>
                      <a:round/>
                      <a:headEnd type="none" w="med" len="med"/>
                      <a:tailEnd type="none" w="med" len="med"/>
                    </a:lnL>
                    <a:solidFill>
                      <a:schemeClr val="accent2"/>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sz="2000" dirty="0">
                          <a:solidFill>
                            <a:schemeClr val="tx1"/>
                          </a:solidFill>
                          <a:latin typeface="Phetsarath OT" panose="02000500000000000000" pitchFamily="2" charset="0"/>
                          <a:cs typeface="Phetsarath OT" panose="02000500000000000000" pitchFamily="2" charset="0"/>
                        </a:rPr>
                        <a:t>ຜູ້ເຂົ້າຮ່ວມທັງໝົດ</a:t>
                      </a:r>
                      <a:endParaRPr lang="en-GB" sz="2000" dirty="0">
                        <a:solidFill>
                          <a:schemeClr val="tx1"/>
                        </a:solidFill>
                        <a:latin typeface="Phetsarath OT" panose="02000500000000000000" pitchFamily="2" charset="0"/>
                        <a:cs typeface="Phetsarath OT" panose="02000500000000000000" pitchFamily="2" charset="0"/>
                      </a:endParaRPr>
                    </a:p>
                  </a:txBody>
                  <a:tcPr>
                    <a:lnR w="12700" cap="flat" cmpd="sng" algn="ctr">
                      <a:solidFill>
                        <a:schemeClr val="tx1"/>
                      </a:solidFill>
                      <a:prstDash val="solid"/>
                      <a:round/>
                      <a:headEnd type="none" w="med" len="med"/>
                      <a:tailEnd type="none" w="med" len="med"/>
                    </a:lnR>
                    <a:solidFill>
                      <a:schemeClr val="accent2"/>
                    </a:solidFill>
                  </a:tcPr>
                </a:tc>
                <a:tc>
                  <a:txBody>
                    <a:bodyPr/>
                    <a:lstStyle/>
                    <a:p>
                      <a:r>
                        <a:rPr lang="en-GB" sz="2000" dirty="0">
                          <a:solidFill>
                            <a:schemeClr val="tx1"/>
                          </a:solidFill>
                          <a:latin typeface="Phetsarath OT" panose="02000500000000000000" pitchFamily="2" charset="0"/>
                          <a:cs typeface="Phetsarath OT" panose="02000500000000000000" pitchFamily="2" charset="0"/>
                        </a:rPr>
                        <a:t>10:15-10:30</a:t>
                      </a:r>
                    </a:p>
                  </a:txBody>
                  <a:tcPr>
                    <a:lnL w="12700" cap="flat" cmpd="sng" algn="ctr">
                      <a:solidFill>
                        <a:schemeClr val="tx1"/>
                      </a:solidFill>
                      <a:prstDash val="solid"/>
                      <a:round/>
                      <a:headEnd type="none" w="med" len="med"/>
                      <a:tailEnd type="none" w="med" len="med"/>
                    </a:lnL>
                    <a:solidFill>
                      <a:schemeClr val="accent2"/>
                    </a:solidFill>
                  </a:tcPr>
                </a:tc>
                <a:extLst>
                  <a:ext uri="{0D108BD9-81ED-4DB2-BD59-A6C34878D82A}">
                    <a16:rowId xmlns:a16="http://schemas.microsoft.com/office/drawing/2014/main" val="10005"/>
                  </a:ext>
                </a:extLst>
              </a:tr>
              <a:tr h="0">
                <a:tc>
                  <a:txBody>
                    <a:bodyPr/>
                    <a:lstStyle/>
                    <a:p>
                      <a:r>
                        <a:rPr lang="lo-LA" sz="2000" dirty="0">
                          <a:latin typeface="Phetsarath OT" panose="02000500000000000000" pitchFamily="2" charset="0"/>
                          <a:cs typeface="Phetsarath OT" panose="02000500000000000000" pitchFamily="2" charset="0"/>
                        </a:rPr>
                        <a:t>ການນໍາສະເໜີບັນຫາ 2</a:t>
                      </a:r>
                      <a:endParaRPr lang="en-GB" sz="2000" dirty="0">
                        <a:latin typeface="Phetsarath OT" panose="02000500000000000000" pitchFamily="2" charset="0"/>
                        <a:cs typeface="Phetsarath OT" panose="02000500000000000000" pitchFamily="2" charset="0"/>
                      </a:endParaRPr>
                    </a:p>
                  </a:txBody>
                  <a:tcPr>
                    <a:lnL w="12700" cap="flat" cmpd="sng" algn="ctr">
                      <a:solidFill>
                        <a:schemeClr val="tx1"/>
                      </a:solidFill>
                      <a:prstDash val="solid"/>
                      <a:round/>
                      <a:headEnd type="none" w="med" len="med"/>
                      <a:tailEnd type="none" w="med" len="med"/>
                    </a:lnL>
                  </a:tcPr>
                </a:tc>
                <a:tc>
                  <a:txBody>
                    <a:bodyPr/>
                    <a:lstStyle/>
                    <a:p>
                      <a:r>
                        <a:rPr lang="lo-LA" sz="2000" dirty="0">
                          <a:latin typeface="Phetsarath OT" panose="02000500000000000000" pitchFamily="2" charset="0"/>
                          <a:cs typeface="Phetsarath OT" panose="02000500000000000000" pitchFamily="2" charset="0"/>
                        </a:rPr>
                        <a:t>ທ່ານ </a:t>
                      </a:r>
                      <a:r>
                        <a:rPr lang="en-GB" sz="2000" dirty="0">
                          <a:latin typeface="Phetsarath OT" panose="02000500000000000000" pitchFamily="2" charset="0"/>
                          <a:cs typeface="Phetsarath OT" panose="02000500000000000000" pitchFamily="2" charset="0"/>
                        </a:rPr>
                        <a:t>Rob Kaanen, Project Consultant</a:t>
                      </a:r>
                    </a:p>
                  </a:txBody>
                  <a:tcPr>
                    <a:lnR w="12700" cap="flat" cmpd="sng" algn="ctr">
                      <a:solidFill>
                        <a:schemeClr val="tx1"/>
                      </a:solidFill>
                      <a:prstDash val="solid"/>
                      <a:round/>
                      <a:headEnd type="none" w="med" len="med"/>
                      <a:tailEnd type="none" w="med" len="med"/>
                    </a:lnR>
                  </a:tcPr>
                </a:tc>
                <a:tc>
                  <a:txBody>
                    <a:bodyPr/>
                    <a:lstStyle/>
                    <a:p>
                      <a:r>
                        <a:rPr lang="en-GB" sz="2000" dirty="0">
                          <a:latin typeface="Phetsarath OT" panose="02000500000000000000" pitchFamily="2" charset="0"/>
                          <a:cs typeface="Phetsarath OT" panose="02000500000000000000" pitchFamily="2" charset="0"/>
                        </a:rPr>
                        <a:t>10:30-11:00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6"/>
                  </a:ext>
                </a:extLst>
              </a:tr>
              <a:tr h="370840">
                <a:tc>
                  <a:txBody>
                    <a:bodyPr/>
                    <a:lstStyle/>
                    <a:p>
                      <a:r>
                        <a:rPr lang="lo-LA" sz="2000" dirty="0">
                          <a:latin typeface="Phetsarath OT" panose="02000500000000000000" pitchFamily="2" charset="0"/>
                          <a:cs typeface="Phetsarath OT" panose="02000500000000000000" pitchFamily="2" charset="0"/>
                        </a:rPr>
                        <a:t>ປຶກສາຫາລື</a:t>
                      </a:r>
                      <a:endParaRPr lang="en-GB" sz="2000" dirty="0">
                        <a:latin typeface="Phetsarath OT" panose="02000500000000000000" pitchFamily="2" charset="0"/>
                        <a:cs typeface="Phetsarath OT" panose="02000500000000000000" pitchFamily="2" charset="0"/>
                      </a:endParaRPr>
                    </a:p>
                  </a:txBody>
                  <a:tcPr>
                    <a:lnL w="12700" cap="flat" cmpd="sng" algn="ctr">
                      <a:solidFill>
                        <a:schemeClr val="tx1"/>
                      </a:solidFill>
                      <a:prstDash val="solid"/>
                      <a:round/>
                      <a:headEnd type="none" w="med" len="med"/>
                      <a:tailEnd type="none" w="med" len="med"/>
                    </a:lnL>
                  </a:tcPr>
                </a:tc>
                <a:tc>
                  <a:txBody>
                    <a:bodyPr/>
                    <a:lstStyle/>
                    <a:p>
                      <a:r>
                        <a:rPr lang="lo-LA" sz="2000" dirty="0">
                          <a:latin typeface="Phetsarath OT" panose="02000500000000000000" pitchFamily="2" charset="0"/>
                          <a:cs typeface="Phetsarath OT" panose="02000500000000000000" pitchFamily="2" charset="0"/>
                        </a:rPr>
                        <a:t>ຜູ້ເຂົ້າຮ່ວມທັງໝົດ</a:t>
                      </a:r>
                      <a:endParaRPr lang="en-GB" sz="2000" dirty="0">
                        <a:latin typeface="Phetsarath OT" panose="02000500000000000000" pitchFamily="2" charset="0"/>
                        <a:cs typeface="Phetsarath OT" panose="02000500000000000000" pitchFamily="2" charset="0"/>
                      </a:endParaRPr>
                    </a:p>
                  </a:txBody>
                  <a:tcPr>
                    <a:lnR w="12700" cap="flat" cmpd="sng" algn="ctr">
                      <a:solidFill>
                        <a:schemeClr val="tx1"/>
                      </a:solidFill>
                      <a:prstDash val="solid"/>
                      <a:round/>
                      <a:headEnd type="none" w="med" len="med"/>
                      <a:tailEnd type="none" w="med" len="med"/>
                    </a:lnR>
                  </a:tcPr>
                </a:tc>
                <a:tc>
                  <a:txBody>
                    <a:bodyPr/>
                    <a:lstStyle/>
                    <a:p>
                      <a:r>
                        <a:rPr lang="en-GB" sz="2000" dirty="0">
                          <a:latin typeface="Phetsarath OT" panose="02000500000000000000" pitchFamily="2" charset="0"/>
                          <a:cs typeface="Phetsarath OT" panose="02000500000000000000" pitchFamily="2" charset="0"/>
                        </a:rPr>
                        <a:t>11:00-11:40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7"/>
                  </a:ext>
                </a:extLst>
              </a:tr>
              <a:tr h="370840">
                <a:tc>
                  <a:txBody>
                    <a:bodyPr/>
                    <a:lstStyle/>
                    <a:p>
                      <a:r>
                        <a:rPr lang="lo-LA" sz="2000" dirty="0">
                          <a:latin typeface="Phetsarath OT" panose="02000500000000000000" pitchFamily="2" charset="0"/>
                          <a:cs typeface="Phetsarath OT" panose="02000500000000000000" pitchFamily="2" charset="0"/>
                        </a:rPr>
                        <a:t>ສະຫລຸບ ແລະ ກ່າວປິດກອງປະຊຸມ</a:t>
                      </a:r>
                      <a:endParaRPr lang="en-GB" sz="2000" dirty="0">
                        <a:latin typeface="Phetsarath OT" panose="02000500000000000000" pitchFamily="2" charset="0"/>
                        <a:cs typeface="Phetsarath OT" panose="02000500000000000000" pitchFamily="2" charset="0"/>
                      </a:endParaRPr>
                    </a:p>
                  </a:txBody>
                  <a:tcPr>
                    <a:lnL w="12700" cap="flat" cmpd="sng" algn="ctr">
                      <a:solidFill>
                        <a:schemeClr val="tx1"/>
                      </a:solidFill>
                      <a:prstDash val="solid"/>
                      <a:round/>
                      <a:headEnd type="none" w="med" len="med"/>
                      <a:tailEnd type="none" w="med" len="med"/>
                    </a:lnL>
                  </a:tcPr>
                </a:tc>
                <a:tc>
                  <a:txBody>
                    <a:bodyPr/>
                    <a:lstStyle/>
                    <a:p>
                      <a:r>
                        <a:rPr lang="lo-LA" sz="2000" dirty="0">
                          <a:latin typeface="Phetsarath OT" panose="02000500000000000000" pitchFamily="2" charset="0"/>
                          <a:cs typeface="Phetsarath OT" panose="02000500000000000000" pitchFamily="2" charset="0"/>
                        </a:rPr>
                        <a:t>ທ່ານນາງ ວາລີ ເວດສະພົງ,</a:t>
                      </a:r>
                      <a:r>
                        <a:rPr lang="lo-LA" sz="2000" baseline="0" dirty="0">
                          <a:latin typeface="Phetsarath OT" panose="02000500000000000000" pitchFamily="2" charset="0"/>
                          <a:cs typeface="Phetsarath OT" panose="02000500000000000000" pitchFamily="2" charset="0"/>
                        </a:rPr>
                        <a:t> </a:t>
                      </a:r>
                      <a:r>
                        <a:rPr lang="lo-LA" sz="2000" dirty="0">
                          <a:latin typeface="Phetsarath OT" panose="02000500000000000000" pitchFamily="2" charset="0"/>
                          <a:cs typeface="Phetsarath OT" panose="02000500000000000000" pitchFamily="2" charset="0"/>
                        </a:rPr>
                        <a:t>ຮອງປະທານ </a:t>
                      </a:r>
                      <a:endParaRPr lang="en-GB" sz="2000" dirty="0">
                        <a:latin typeface="Phetsarath OT" panose="02000500000000000000" pitchFamily="2" charset="0"/>
                        <a:cs typeface="Phetsarath OT" panose="02000500000000000000" pitchFamily="2" charset="0"/>
                      </a:endParaRPr>
                    </a:p>
                  </a:txBody>
                  <a:tcPr>
                    <a:lnR w="12700" cap="flat" cmpd="sng" algn="ctr">
                      <a:solidFill>
                        <a:schemeClr val="tx1"/>
                      </a:solidFill>
                      <a:prstDash val="solid"/>
                      <a:round/>
                      <a:headEnd type="none" w="med" len="med"/>
                      <a:tailEnd type="none" w="med" len="med"/>
                    </a:lnR>
                  </a:tcPr>
                </a:tc>
                <a:tc>
                  <a:txBody>
                    <a:bodyPr/>
                    <a:lstStyle/>
                    <a:p>
                      <a:r>
                        <a:rPr lang="en-GB" sz="2000" dirty="0">
                          <a:latin typeface="Phetsarath OT" panose="02000500000000000000" pitchFamily="2" charset="0"/>
                          <a:cs typeface="Phetsarath OT" panose="02000500000000000000" pitchFamily="2" charset="0"/>
                        </a:rPr>
                        <a:t>11:</a:t>
                      </a:r>
                      <a:r>
                        <a:rPr lang="lo-LA" sz="2000" dirty="0">
                          <a:latin typeface="Phetsarath OT" panose="02000500000000000000" pitchFamily="2" charset="0"/>
                          <a:cs typeface="Phetsarath OT" panose="02000500000000000000" pitchFamily="2" charset="0"/>
                        </a:rPr>
                        <a:t>4</a:t>
                      </a:r>
                      <a:r>
                        <a:rPr lang="en-GB" sz="2000" dirty="0">
                          <a:latin typeface="Phetsarath OT" panose="02000500000000000000" pitchFamily="2" charset="0"/>
                          <a:cs typeface="Phetsarath OT" panose="02000500000000000000" pitchFamily="2" charset="0"/>
                        </a:rPr>
                        <a:t>0-1</a:t>
                      </a:r>
                      <a:r>
                        <a:rPr lang="lo-LA" sz="2000" dirty="0">
                          <a:latin typeface="Phetsarath OT" panose="02000500000000000000" pitchFamily="2" charset="0"/>
                          <a:cs typeface="Phetsarath OT" panose="02000500000000000000" pitchFamily="2" charset="0"/>
                        </a:rPr>
                        <a:t>2</a:t>
                      </a:r>
                      <a:r>
                        <a:rPr lang="en-GB" sz="2000" dirty="0">
                          <a:latin typeface="Phetsarath OT" panose="02000500000000000000" pitchFamily="2" charset="0"/>
                          <a:cs typeface="Phetsarath OT" panose="02000500000000000000" pitchFamily="2" charset="0"/>
                        </a:rPr>
                        <a:t>:00</a:t>
                      </a:r>
                    </a:p>
                  </a:txBody>
                  <a:tcPr>
                    <a:lnL w="12700" cap="flat" cmpd="sng" algn="ctr">
                      <a:solidFill>
                        <a:schemeClr val="tx1"/>
                      </a:solidFill>
                      <a:prstDash val="solid"/>
                      <a:round/>
                      <a:headEnd type="none" w="med" len="med"/>
                      <a:tailEnd type="none" w="med" len="med"/>
                    </a:lnL>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231880284"/>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6" name="Title 1"/>
          <p:cNvSpPr>
            <a:spLocks noGrp="1" noChangeArrowheads="1"/>
          </p:cNvSpPr>
          <p:nvPr>
            <p:ph type="title" idx="4294967295"/>
          </p:nvPr>
        </p:nvSpPr>
        <p:spPr>
          <a:xfrm>
            <a:off x="984250" y="2103438"/>
            <a:ext cx="9988550" cy="1325562"/>
          </a:xfrm>
        </p:spPr>
        <p:txBody>
          <a:bodyPr/>
          <a:lstStyle/>
          <a:p>
            <a:pPr algn="ctr" eaLnBrk="1" hangingPunct="1"/>
            <a:r>
              <a:rPr lang="en-US" altLang="en-US" sz="6000" b="1">
                <a:solidFill>
                  <a:schemeClr val="bg1"/>
                </a:solidFill>
                <a:latin typeface="Century Gothic" panose="020B0502020202020204" pitchFamily="34" charset="0"/>
                <a:cs typeface="Arial" panose="020B0604020202020204" pitchFamily="34" charset="0"/>
              </a:rPr>
              <a:t>Thank You</a:t>
            </a:r>
          </a:p>
        </p:txBody>
      </p:sp>
      <p:grpSp>
        <p:nvGrpSpPr>
          <p:cNvPr id="21507" name="Group 3"/>
          <p:cNvGrpSpPr>
            <a:grpSpLocks/>
          </p:cNvGrpSpPr>
          <p:nvPr/>
        </p:nvGrpSpPr>
        <p:grpSpPr bwMode="auto">
          <a:xfrm>
            <a:off x="0" y="3570288"/>
            <a:ext cx="12192000" cy="1960562"/>
            <a:chOff x="0" y="1600200"/>
            <a:chExt cx="9144000" cy="2157984"/>
          </a:xfrm>
        </p:grpSpPr>
        <p:pic>
          <p:nvPicPr>
            <p:cNvPr id="21509" name="Picture 4" descr="World Bank 113780.jpg"/>
            <p:cNvPicPr>
              <a:picLocks noChangeAspect="1" noChangeArrowheads="1"/>
            </p:cNvPicPr>
            <p:nvPr/>
          </p:nvPicPr>
          <p:blipFill>
            <a:blip r:embed="rId3">
              <a:extLst>
                <a:ext uri="{28A0092B-C50C-407E-A947-70E740481C1C}">
                  <a14:useLocalDpi xmlns:a14="http://schemas.microsoft.com/office/drawing/2010/main" val="0"/>
                </a:ext>
              </a:extLst>
            </a:blip>
            <a:srcRect l="7051" r="10684"/>
            <a:stretch>
              <a:fillRect/>
            </a:stretch>
          </p:blipFill>
          <p:spPr bwMode="auto">
            <a:xfrm>
              <a:off x="0" y="1600200"/>
              <a:ext cx="2667000" cy="215611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0" name="Picture 6" descr="World Bank 113889.jpg"/>
            <p:cNvPicPr>
              <a:picLocks noChangeAspect="1" noChangeArrowheads="1"/>
            </p:cNvPicPr>
            <p:nvPr/>
          </p:nvPicPr>
          <p:blipFill>
            <a:blip r:embed="rId4">
              <a:extLst>
                <a:ext uri="{28A0092B-C50C-407E-A947-70E740481C1C}">
                  <a14:useLocalDpi xmlns:a14="http://schemas.microsoft.com/office/drawing/2010/main" val="0"/>
                </a:ext>
              </a:extLst>
            </a:blip>
            <a:srcRect l="6818"/>
            <a:stretch>
              <a:fillRect/>
            </a:stretch>
          </p:blipFill>
          <p:spPr bwMode="auto">
            <a:xfrm>
              <a:off x="4267200" y="1600200"/>
              <a:ext cx="3124200" cy="215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1" name="Picture 7" descr="http://farm4.static.flickr.com/3627/3349804296_041945c19a_o.jpg"/>
            <p:cNvPicPr>
              <a:picLocks noChangeAspect="1" noChangeArrowheads="1"/>
            </p:cNvPicPr>
            <p:nvPr/>
          </p:nvPicPr>
          <p:blipFill>
            <a:blip r:embed="rId5">
              <a:extLst>
                <a:ext uri="{28A0092B-C50C-407E-A947-70E740481C1C}">
                  <a14:useLocalDpi xmlns:a14="http://schemas.microsoft.com/office/drawing/2010/main" val="0"/>
                </a:ext>
              </a:extLst>
            </a:blip>
            <a:srcRect r="31145"/>
            <a:stretch>
              <a:fillRect/>
            </a:stretch>
          </p:blipFill>
          <p:spPr bwMode="auto">
            <a:xfrm>
              <a:off x="7162800" y="1600200"/>
              <a:ext cx="1981200" cy="215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21512" name="Picture 8" descr="P1020518.JPG"/>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667000" y="1600200"/>
              <a:ext cx="1618488" cy="2157984"/>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grpSp>
      <p:pic>
        <p:nvPicPr>
          <p:cNvPr id="21508"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10999788" y="282575"/>
            <a:ext cx="876300" cy="876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98627938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ctrTitle"/>
          </p:nvPr>
        </p:nvSpPr>
        <p:spPr>
          <a:xfrm>
            <a:off x="271463" y="142868"/>
            <a:ext cx="11658600" cy="652262"/>
          </a:xfrm>
        </p:spPr>
        <p:txBody>
          <a:bodyPr>
            <a:noAutofit/>
          </a:bodyPr>
          <a:lstStyle/>
          <a:p>
            <a:r>
              <a:rPr lang="lo-LA" altLang="en-US" sz="2800" dirty="0">
                <a:latin typeface="Phetsarath OT" panose="02000500000000000000" pitchFamily="2" charset="0"/>
                <a:cs typeface="Phetsarath OT" panose="02000500000000000000" pitchFamily="2" charset="0"/>
              </a:rPr>
              <a:t>ກ່ຽວກັບກອງປະຊຸມທຸລະກິດ </a:t>
            </a:r>
            <a:r>
              <a:rPr lang="lo-LA" altLang="en-US" sz="2800" dirty="0">
                <a:latin typeface="Saysettha MX" panose="020B0504020207020204" pitchFamily="34" charset="-34"/>
                <a:cs typeface="Saysettha MX" panose="020B0504020207020204" pitchFamily="34" charset="-34"/>
              </a:rPr>
              <a:t>(</a:t>
            </a:r>
            <a:r>
              <a:rPr lang="en-US" altLang="en-US" sz="2800" dirty="0">
                <a:latin typeface="Saysettha MX" panose="020B0504020207020204" pitchFamily="34" charset="-34"/>
                <a:cs typeface="Saysettha MX" panose="020B0504020207020204" pitchFamily="34" charset="-34"/>
              </a:rPr>
              <a:t>Lao Business Forum)</a:t>
            </a:r>
            <a:endParaRPr lang="en-GB" altLang="en-US" sz="2800" dirty="0">
              <a:latin typeface="Saysettha MX" panose="020B0504020207020204" pitchFamily="34" charset="-34"/>
              <a:cs typeface="Saysettha MX" panose="020B0504020207020204" pitchFamily="34" charset="-34"/>
            </a:endParaRP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3</a:t>
            </a:fld>
            <a:endParaRPr lang="en-US" altLang="en-US" sz="1600" b="1" dirty="0">
              <a:solidFill>
                <a:srgbClr val="898989"/>
              </a:solidFill>
            </a:endParaRPr>
          </a:p>
        </p:txBody>
      </p:sp>
      <p:cxnSp>
        <p:nvCxnSpPr>
          <p:cNvPr id="3" name="Straight Connector 2"/>
          <p:cNvCxnSpPr/>
          <p:nvPr/>
        </p:nvCxnSpPr>
        <p:spPr>
          <a:xfrm>
            <a:off x="266700" y="795130"/>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261937" y="672497"/>
            <a:ext cx="11615742" cy="6340197"/>
          </a:xfrm>
          <a:prstGeom prst="rect">
            <a:avLst/>
          </a:prstGeom>
          <a:noFill/>
        </p:spPr>
        <p:txBody>
          <a:bodyPr wrap="square" rtlCol="0">
            <a:spAutoFit/>
          </a:bodyPr>
          <a:lstStyle/>
          <a:p>
            <a:pPr marL="285750" indent="-285750">
              <a:lnSpc>
                <a:spcPct val="150000"/>
              </a:lnSpc>
              <a:buFont typeface="Arial" panose="020B0604020202020204" pitchFamily="34" charset="0"/>
              <a:buChar char="•"/>
            </a:pPr>
            <a:r>
              <a:rPr lang="lo-LA" sz="2000" dirty="0">
                <a:latin typeface="Phetsarath OT" panose="02000500000000000000" pitchFamily="2" charset="0"/>
                <a:cs typeface="Phetsarath OT" panose="02000500000000000000" pitchFamily="2" charset="0"/>
              </a:rPr>
              <a:t>ກອງປະຊຸມທຸລະກິດລາວ </a:t>
            </a:r>
            <a:r>
              <a:rPr lang="en-GB" sz="2000" dirty="0">
                <a:latin typeface="Phetsarath OT" panose="02000500000000000000" pitchFamily="2" charset="0"/>
                <a:cs typeface="Phetsarath OT" panose="02000500000000000000" pitchFamily="2" charset="0"/>
              </a:rPr>
              <a:t>(LBF) </a:t>
            </a:r>
            <a:r>
              <a:rPr lang="lo-LA" sz="2000" dirty="0">
                <a:latin typeface="Phetsarath OT" panose="02000500000000000000" pitchFamily="2" charset="0"/>
                <a:cs typeface="Phetsarath OT" panose="02000500000000000000" pitchFamily="2" charset="0"/>
              </a:rPr>
              <a:t>ແມ່ນກົນໄກການປຶກສາຫາລືລະຫວ່າງພາກລັດ ແລະ ພາກທຸລະກິດ ທີ່ມີຈຸດປະສົງເພື່ອ</a:t>
            </a:r>
            <a:endParaRPr lang="en-GB" sz="2000" dirty="0">
              <a:latin typeface="Phetsarath OT" panose="02000500000000000000" pitchFamily="2" charset="0"/>
              <a:cs typeface="Phetsarath OT" panose="02000500000000000000" pitchFamily="2" charset="0"/>
            </a:endParaRPr>
          </a:p>
          <a:p>
            <a:pPr marL="742950" lvl="1" indent="-285750">
              <a:lnSpc>
                <a:spcPct val="150000"/>
              </a:lnSpc>
              <a:buFont typeface="Arial" panose="020B0604020202020204" pitchFamily="34" charset="0"/>
              <a:buChar char="•"/>
            </a:pPr>
            <a:r>
              <a:rPr lang="lo-LA" sz="2000" dirty="0">
                <a:latin typeface="Phetsarath OT" panose="02000500000000000000" pitchFamily="2" charset="0"/>
                <a:cs typeface="Phetsarath OT" panose="02000500000000000000" pitchFamily="2" charset="0"/>
              </a:rPr>
              <a:t>ໃຫ້ມີການຈັດຕັ້ງປະຕິບັດລະບຽບກົດໝາຍຢ່າງຖືກຕ້ອງ ແລະ ເປັນເອກພາບ</a:t>
            </a:r>
          </a:p>
          <a:p>
            <a:pPr marL="742950" lvl="1" indent="-285750">
              <a:lnSpc>
                <a:spcPct val="150000"/>
              </a:lnSpc>
              <a:buFont typeface="Arial" panose="020B0604020202020204" pitchFamily="34" charset="0"/>
              <a:buChar char="•"/>
            </a:pPr>
            <a:r>
              <a:rPr lang="lo-LA" sz="2000" dirty="0">
                <a:latin typeface="Phetsarath OT" panose="02000500000000000000" pitchFamily="2" charset="0"/>
                <a:cs typeface="Phetsarath OT" panose="02000500000000000000" pitchFamily="2" charset="0"/>
              </a:rPr>
              <a:t>ປັບປຸງສະພາບແວດລ້ອມການດໍາເນີນທຸລະກິດ</a:t>
            </a:r>
            <a:endParaRPr lang="en-GB" sz="2000" dirty="0">
              <a:latin typeface="Phetsarath OT" panose="02000500000000000000" pitchFamily="2" charset="0"/>
              <a:cs typeface="Phetsarath OT" panose="02000500000000000000" pitchFamily="2" charset="0"/>
            </a:endParaRPr>
          </a:p>
          <a:p>
            <a:pPr marL="742950" lvl="1" indent="-285750">
              <a:lnSpc>
                <a:spcPct val="150000"/>
              </a:lnSpc>
              <a:buFont typeface="Arial" panose="020B0604020202020204" pitchFamily="34" charset="0"/>
              <a:buChar char="•"/>
            </a:pPr>
            <a:r>
              <a:rPr lang="lo-LA" sz="2000" dirty="0">
                <a:latin typeface="Phetsarath OT" panose="02000500000000000000" pitchFamily="2" charset="0"/>
                <a:cs typeface="Phetsarath OT" panose="02000500000000000000" pitchFamily="2" charset="0"/>
              </a:rPr>
              <a:t>ເປັນກະບອກສຽງໃຫ້ພາກລັດໃນການປັບປຸງນິຕິກໍາ ແລະ ລະບຽບກົດໝາຍຕ່າງໆທີ່ເປັນອຸປະສັກຕໍ່ການດໍາເນີນທຸລະກິດໃນ ສປປລາວ</a:t>
            </a:r>
            <a:endParaRPr lang="en-GB" sz="2000" dirty="0">
              <a:latin typeface="Phetsarath OT" panose="02000500000000000000" pitchFamily="2" charset="0"/>
              <a:cs typeface="Phetsarath OT" panose="02000500000000000000" pitchFamily="2" charset="0"/>
            </a:endParaRPr>
          </a:p>
          <a:p>
            <a:pPr marL="285750" indent="-285750">
              <a:lnSpc>
                <a:spcPct val="150000"/>
              </a:lnSpc>
              <a:buFont typeface="Arial" panose="020B0604020202020204" pitchFamily="34" charset="0"/>
              <a:buChar char="•"/>
            </a:pPr>
            <a:r>
              <a:rPr lang="lo-LA" sz="2000" dirty="0">
                <a:latin typeface="Phetsarath OT" panose="02000500000000000000" pitchFamily="2" charset="0"/>
                <a:cs typeface="Phetsarath OT" panose="02000500000000000000" pitchFamily="2" charset="0"/>
              </a:rPr>
              <a:t>ກອງປະຊຸມທຸລະກິດລາວ </a:t>
            </a:r>
            <a:r>
              <a:rPr lang="en-GB" sz="2000" dirty="0">
                <a:latin typeface="Phetsarath OT" panose="02000500000000000000" pitchFamily="2" charset="0"/>
                <a:cs typeface="Phetsarath OT" panose="02000500000000000000" pitchFamily="2" charset="0"/>
              </a:rPr>
              <a:t>(LBF) </a:t>
            </a:r>
            <a:r>
              <a:rPr lang="lo-LA" sz="2000" dirty="0">
                <a:latin typeface="Phetsarath OT" panose="02000500000000000000" pitchFamily="2" charset="0"/>
                <a:cs typeface="Phetsarath OT" panose="02000500000000000000" pitchFamily="2" charset="0"/>
              </a:rPr>
              <a:t>ແມ່ນໄດ້ຮັບການສະໜັບສະໜູນຈາກໂຄງການ </a:t>
            </a:r>
            <a:r>
              <a:rPr lang="en-GB" sz="2000" dirty="0">
                <a:latin typeface="Phetsarath OT" panose="02000500000000000000" pitchFamily="2" charset="0"/>
                <a:cs typeface="Phetsarath OT" panose="02000500000000000000" pitchFamily="2" charset="0"/>
              </a:rPr>
              <a:t>Lao Competitiveness and Trade (LCT) </a:t>
            </a:r>
            <a:r>
              <a:rPr lang="lo-LA" sz="2000" dirty="0">
                <a:latin typeface="Phetsarath OT" panose="02000500000000000000" pitchFamily="2" charset="0"/>
                <a:cs typeface="Phetsarath OT" panose="02000500000000000000" pitchFamily="2" charset="0"/>
              </a:rPr>
              <a:t>ໂດຍແມ່ນສະພາການຄ້າ ແລະ ອຸດສາຫະກໍາແຫ່ງຊາດມີໜ້າທີ່ຮັບຜິດຊອບເປັນຈຸດປະສານກອງເລຂາ</a:t>
            </a:r>
            <a:endParaRPr lang="en-GB" sz="2000" dirty="0">
              <a:latin typeface="Phetsarath OT" panose="02000500000000000000" pitchFamily="2" charset="0"/>
              <a:cs typeface="Phetsarath OT" panose="02000500000000000000" pitchFamily="2" charset="0"/>
            </a:endParaRPr>
          </a:p>
          <a:p>
            <a:pPr marL="285750" indent="-285750">
              <a:lnSpc>
                <a:spcPct val="150000"/>
              </a:lnSpc>
              <a:buFont typeface="Arial" panose="020B0604020202020204" pitchFamily="34" charset="0"/>
              <a:buChar char="•"/>
            </a:pPr>
            <a:r>
              <a:rPr lang="en-GB" sz="2000" dirty="0">
                <a:latin typeface="Phetsarath OT" panose="02000500000000000000" pitchFamily="2" charset="0"/>
                <a:cs typeface="Phetsarath OT" panose="02000500000000000000" pitchFamily="2" charset="0"/>
              </a:rPr>
              <a:t>LBF </a:t>
            </a:r>
            <a:r>
              <a:rPr lang="lo-LA" sz="2000" dirty="0">
                <a:latin typeface="Phetsarath OT" panose="02000500000000000000" pitchFamily="2" charset="0"/>
                <a:cs typeface="Phetsarath OT" panose="02000500000000000000" pitchFamily="2" charset="0"/>
              </a:rPr>
              <a:t>ມີໂຄງສ້າງແບ່ງອອກເປັນ 4 ຂັ້ນຄື: </a:t>
            </a:r>
            <a:endParaRPr lang="en-GB" sz="2000" dirty="0">
              <a:latin typeface="Phetsarath OT" panose="02000500000000000000" pitchFamily="2" charset="0"/>
              <a:cs typeface="Phetsarath OT" panose="02000500000000000000" pitchFamily="2" charset="0"/>
            </a:endParaRPr>
          </a:p>
          <a:p>
            <a:pPr marL="914400" lvl="1" indent="-457200">
              <a:lnSpc>
                <a:spcPct val="150000"/>
              </a:lnSpc>
              <a:buFont typeface="+mj-lt"/>
              <a:buAutoNum type="arabicPeriod"/>
            </a:pPr>
            <a:r>
              <a:rPr lang="lo-LA" sz="2000" dirty="0">
                <a:latin typeface="Phetsarath OT" panose="02000500000000000000" pitchFamily="2" charset="0"/>
                <a:cs typeface="Phetsarath OT" panose="02000500000000000000" pitchFamily="2" charset="0"/>
              </a:rPr>
              <a:t>ກອງປະຊຸມປຶກສາຫາລືກຸ່ມໜ່ວຍງານພາກທຸລະກິດ ເພື່ອສັງລວມບັນຫາບູລິມະສິດຂອງຂະແໜງການ </a:t>
            </a:r>
          </a:p>
          <a:p>
            <a:pPr marL="914400" lvl="1" indent="-457200">
              <a:lnSpc>
                <a:spcPct val="150000"/>
              </a:lnSpc>
              <a:buFont typeface="+mj-lt"/>
              <a:buAutoNum type="arabicPeriod"/>
            </a:pPr>
            <a:r>
              <a:rPr lang="lo-LA" sz="2000" dirty="0">
                <a:latin typeface="Phetsarath OT" panose="02000500000000000000" pitchFamily="2" charset="0"/>
                <a:cs typeface="Phetsarath OT" panose="02000500000000000000" pitchFamily="2" charset="0"/>
              </a:rPr>
              <a:t>ກອງປະຊຸມປຶກສາຫາລື ລະຫວ່າງພາກລັດ ແລະ ພາກທຸລະກິດເພື່ອຫາວິທີແກ້ໄຂບັນຫາໃນລະດັບເບື້ອງຕົ້ນ</a:t>
            </a:r>
          </a:p>
          <a:p>
            <a:pPr marL="914400" lvl="1" indent="-457200">
              <a:lnSpc>
                <a:spcPct val="150000"/>
              </a:lnSpc>
              <a:buFont typeface="+mj-lt"/>
              <a:buAutoNum type="arabicPeriod"/>
            </a:pPr>
            <a:r>
              <a:rPr lang="lo-LA" sz="2000" dirty="0">
                <a:latin typeface="Phetsarath OT" panose="02000500000000000000" pitchFamily="2" charset="0"/>
                <a:cs typeface="Phetsarath OT" panose="02000500000000000000" pitchFamily="2" charset="0"/>
              </a:rPr>
              <a:t>ກອງປະຊຸມຄະນະຊີ້ນໍາ ເພື່ອລາຍງານຄວາມຄືບໜ້າ ແລະ ຕົກລົງເອົາບັນຫາທີ່ຈະສະເໜີໃນກອງປະຊຸມທຸລະກິດລາວ </a:t>
            </a:r>
          </a:p>
          <a:p>
            <a:pPr marL="914400" lvl="1" indent="-457200">
              <a:lnSpc>
                <a:spcPct val="150000"/>
              </a:lnSpc>
              <a:buFont typeface="+mj-lt"/>
              <a:buAutoNum type="arabicPeriod"/>
            </a:pPr>
            <a:r>
              <a:rPr lang="lo-LA" sz="2000" dirty="0">
                <a:latin typeface="Phetsarath OT" panose="02000500000000000000" pitchFamily="2" charset="0"/>
                <a:cs typeface="Phetsarath OT" panose="02000500000000000000" pitchFamily="2" charset="0"/>
              </a:rPr>
              <a:t>ກອງປະຊຸມທຸລະກິດລາວ ເພື່ອປະກາດແຈ້ງກ່ຽວກັບບັນຫາທີ່ໄດ້ຖືກ ແກ້ໄຂ ແລະ ບັນຫາທີ່ຍັງບໍ່ສາມາດແກ້ໄຂໄດ້</a:t>
            </a:r>
            <a:endParaRPr lang="en-GB" sz="2000" dirty="0">
              <a:latin typeface="Phetsarath OT" panose="02000500000000000000" pitchFamily="2" charset="0"/>
              <a:cs typeface="Phetsarath OT" panose="02000500000000000000" pitchFamily="2" charset="0"/>
            </a:endParaRPr>
          </a:p>
          <a:p>
            <a:pPr marL="285750" indent="-285750">
              <a:lnSpc>
                <a:spcPct val="150000"/>
              </a:lnSpc>
              <a:buFont typeface="Arial" panose="020B0604020202020204" pitchFamily="34" charset="0"/>
              <a:buChar char="•"/>
            </a:pPr>
            <a:r>
              <a:rPr lang="lo-LA" sz="2000" dirty="0">
                <a:solidFill>
                  <a:srgbClr val="FF0000"/>
                </a:solidFill>
                <a:latin typeface="Phetsarath OT" panose="02000500000000000000" pitchFamily="2" charset="0"/>
                <a:cs typeface="Phetsarath OT" panose="02000500000000000000" pitchFamily="2" charset="0"/>
              </a:rPr>
              <a:t>ກອງປະຊຸມທຸລະກິດລາວຄັ້ງທີ 12 ຄາດວ່າຈະຈັດຂຶ້ນໃນເດືອນ ຕຸລາປີ </a:t>
            </a:r>
            <a:r>
              <a:rPr lang="en-GB" sz="2000" dirty="0">
                <a:solidFill>
                  <a:srgbClr val="FF0000"/>
                </a:solidFill>
                <a:latin typeface="Phetsarath OT" panose="02000500000000000000" pitchFamily="2" charset="0"/>
                <a:cs typeface="Phetsarath OT" panose="02000500000000000000" pitchFamily="2" charset="0"/>
              </a:rPr>
              <a:t>2019</a:t>
            </a:r>
          </a:p>
          <a:p>
            <a:endParaRPr lang="en-GB" sz="1600" dirty="0">
              <a:latin typeface="Saysettha MX" panose="020B0504020207020204" pitchFamily="34" charset="-34"/>
              <a:cs typeface="Saysettha MX" panose="020B0504020207020204" pitchFamily="34" charset="-34"/>
            </a:endParaRPr>
          </a:p>
        </p:txBody>
      </p:sp>
    </p:spTree>
    <p:extLst>
      <p:ext uri="{BB962C8B-B14F-4D97-AF65-F5344CB8AC3E}">
        <p14:creationId xmlns:p14="http://schemas.microsoft.com/office/powerpoint/2010/main" val="256420994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ctrTitle"/>
          </p:nvPr>
        </p:nvSpPr>
        <p:spPr>
          <a:xfrm>
            <a:off x="271463" y="142867"/>
            <a:ext cx="11658600" cy="852487"/>
          </a:xfrm>
        </p:spPr>
        <p:txBody>
          <a:bodyPr>
            <a:noAutofit/>
          </a:bodyPr>
          <a:lstStyle/>
          <a:p>
            <a:r>
              <a:rPr lang="lo-LA" altLang="en-US" sz="2800" dirty="0">
                <a:latin typeface="Phetsarath OT" panose="02000500000000000000" pitchFamily="2" charset="0"/>
                <a:cs typeface="Phetsarath OT" panose="02000500000000000000" pitchFamily="2" charset="0"/>
              </a:rPr>
              <a:t>ບັນຫາທີໄດ້ສະເໜີໃນກອງປະຊຸມປຶກສາຫາລືຂະແໜງການເງິນ-ທະນາຄານ </a:t>
            </a:r>
            <a:r>
              <a:rPr lang="af-ZA" altLang="en-US" sz="2800" dirty="0">
                <a:latin typeface="Phetsarath OT" panose="02000500000000000000" pitchFamily="2" charset="0"/>
                <a:cs typeface="Phetsarath OT" panose="02000500000000000000" pitchFamily="2" charset="0"/>
              </a:rPr>
              <a:t>(1)</a:t>
            </a:r>
            <a:endParaRPr lang="en-GB" altLang="en-US" sz="2800" dirty="0">
              <a:latin typeface="Phetsarath OT" panose="02000500000000000000" pitchFamily="2" charset="0"/>
              <a:cs typeface="Phetsarath OT" panose="02000500000000000000" pitchFamily="2" charset="0"/>
            </a:endParaRP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4</a:t>
            </a:fld>
            <a:endParaRPr lang="en-US" altLang="en-US" sz="1600" b="1" dirty="0">
              <a:solidFill>
                <a:srgbClr val="898989"/>
              </a:solidFill>
            </a:endParaRPr>
          </a:p>
        </p:txBody>
      </p:sp>
      <p:cxnSp>
        <p:nvCxnSpPr>
          <p:cNvPr id="3" name="Straight Connector 2"/>
          <p:cNvCxnSpPr/>
          <p:nvPr/>
        </p:nvCxnSpPr>
        <p:spPr>
          <a:xfrm>
            <a:off x="271463" y="995354"/>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314321" y="1014403"/>
            <a:ext cx="11615742" cy="6278642"/>
          </a:xfrm>
          <a:prstGeom prst="rect">
            <a:avLst/>
          </a:prstGeom>
          <a:noFill/>
        </p:spPr>
        <p:txBody>
          <a:bodyPr wrap="square" rtlCol="0">
            <a:spAutoFit/>
          </a:bodyPr>
          <a:lstStyle/>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ບັນຫາທີ່ໄດ້ສະເໜີໃນກອງປະຊຸມທີ່ຜ່ານມາ</a:t>
            </a:r>
            <a:endParaRPr lang="en-GB" sz="2400" dirty="0">
              <a:latin typeface="Phetsarath OT" panose="02000500000000000000" pitchFamily="2" charset="0"/>
              <a:cs typeface="Phetsarath OT" panose="02000500000000000000" pitchFamily="2" charset="0"/>
            </a:endParaRPr>
          </a:p>
          <a:p>
            <a:pPr marL="914400" lvl="1" indent="-457200">
              <a:buFont typeface="+mj-lt"/>
              <a:buAutoNum type="arabicPeriod"/>
            </a:pPr>
            <a:r>
              <a:rPr lang="lo-LA" sz="2400" dirty="0">
                <a:latin typeface="Phetsarath OT" panose="02000500000000000000" pitchFamily="2" charset="0"/>
                <a:cs typeface="Phetsarath OT" panose="02000500000000000000" pitchFamily="2" charset="0"/>
              </a:rPr>
              <a:t>ການປ່ອຍກູ້ເປັນເງິນຕາ ແລະ ລະບຽບຄຸ້ມຄອງອັດຕາ/ຮ້ານແລກປ່ຽນ</a:t>
            </a:r>
            <a:endParaRPr lang="en-GB" sz="2400" dirty="0">
              <a:latin typeface="Phetsarath OT" panose="02000500000000000000" pitchFamily="2" charset="0"/>
              <a:cs typeface="Phetsarath OT" panose="02000500000000000000" pitchFamily="2" charset="0"/>
            </a:endParaRPr>
          </a:p>
          <a:p>
            <a:pPr marL="914400" lvl="1" indent="-457200">
              <a:buFont typeface="+mj-lt"/>
              <a:buAutoNum type="arabicPeriod"/>
            </a:pPr>
            <a:r>
              <a:rPr lang="lo-LA" sz="2400" dirty="0">
                <a:latin typeface="Phetsarath OT" panose="02000500000000000000" pitchFamily="2" charset="0"/>
                <a:cs typeface="Phetsarath OT" panose="02000500000000000000" pitchFamily="2" charset="0"/>
              </a:rPr>
              <a:t>ການເຂົ້າຫາຂໍ້ມູນຂ່າວສານສິນເຊື່ອ</a:t>
            </a:r>
            <a:endParaRPr lang="en-GB" sz="2400" dirty="0">
              <a:latin typeface="Phetsarath OT" panose="02000500000000000000" pitchFamily="2" charset="0"/>
              <a:cs typeface="Phetsarath OT" panose="02000500000000000000" pitchFamily="2" charset="0"/>
            </a:endParaRPr>
          </a:p>
          <a:p>
            <a:pPr marL="914400" lvl="1" indent="-457200">
              <a:buFont typeface="+mj-lt"/>
              <a:buAutoNum type="arabicPeriod"/>
            </a:pPr>
            <a:r>
              <a:rPr lang="lo-LA" sz="2400" dirty="0">
                <a:latin typeface="Phetsarath OT" panose="02000500000000000000" pitchFamily="2" charset="0"/>
                <a:cs typeface="Phetsarath OT" panose="02000500000000000000" pitchFamily="2" charset="0"/>
              </a:rPr>
              <a:t>ການນໍາໃຊ້ພັນທະບັດລັດຖະບານທີ່ມີອາຍຸຫລາຍກ່ວາ 1 ປີ ມາຕີມູນຄ່າເປັນເງິນແຮຝາກບັງຄັບຂອງທະນາຄານທຸລະກິດ</a:t>
            </a:r>
            <a:endParaRPr lang="en-GB" sz="2400" dirty="0">
              <a:latin typeface="Phetsarath OT" panose="02000500000000000000" pitchFamily="2" charset="0"/>
              <a:cs typeface="Phetsarath OT" panose="02000500000000000000" pitchFamily="2" charset="0"/>
            </a:endParaRPr>
          </a:p>
          <a:p>
            <a:pPr marL="914400" lvl="1" indent="-457200">
              <a:buFont typeface="+mj-lt"/>
              <a:buAutoNum type="arabicPeriod"/>
            </a:pPr>
            <a:r>
              <a:rPr lang="lo-LA" sz="2400" dirty="0">
                <a:latin typeface="Phetsarath OT" panose="02000500000000000000" pitchFamily="2" charset="0"/>
                <a:cs typeface="Phetsarath OT" panose="02000500000000000000" pitchFamily="2" charset="0"/>
              </a:rPr>
              <a:t>ການໃຫ້ບໍລິການເຊົ່າສິນເຊື່ອເປັນເງິນຕາ</a:t>
            </a:r>
            <a:endParaRPr lang="en-GB" sz="2400" dirty="0">
              <a:latin typeface="Phetsarath OT" panose="02000500000000000000" pitchFamily="2" charset="0"/>
              <a:cs typeface="Phetsarath OT" panose="02000500000000000000" pitchFamily="2" charset="0"/>
            </a:endParaRPr>
          </a:p>
          <a:p>
            <a:pPr marL="914400" lvl="1" indent="-457200">
              <a:buFont typeface="+mj-lt"/>
              <a:buAutoNum type="arabicPeriod"/>
            </a:pPr>
            <a:r>
              <a:rPr lang="lo-LA" sz="2400" dirty="0">
                <a:latin typeface="Phetsarath OT" panose="02000500000000000000" pitchFamily="2" charset="0"/>
                <a:cs typeface="Phetsarath OT" panose="02000500000000000000" pitchFamily="2" charset="0"/>
              </a:rPr>
              <a:t>ການຫັກ/ສົ່ງຄືນອາກອນມູນຄ່າເພີ່ມ</a:t>
            </a:r>
            <a:endParaRPr lang="en-GB" sz="2400" dirty="0">
              <a:latin typeface="Phetsarath OT" panose="02000500000000000000" pitchFamily="2" charset="0"/>
              <a:cs typeface="Phetsarath OT" panose="02000500000000000000" pitchFamily="2" charset="0"/>
            </a:endParaRPr>
          </a:p>
          <a:p>
            <a:pPr marL="914400" lvl="1" indent="-457200">
              <a:buFont typeface="+mj-lt"/>
              <a:buAutoNum type="arabicPeriod"/>
            </a:pPr>
            <a:r>
              <a:rPr lang="lo-LA" sz="2400" dirty="0">
                <a:latin typeface="Phetsarath OT" panose="02000500000000000000" pitchFamily="2" charset="0"/>
                <a:cs typeface="Phetsarath OT" panose="02000500000000000000" pitchFamily="2" charset="0"/>
              </a:rPr>
              <a:t>ການເກັບອາກອນທັບຊ້ອນຈາກບໍລິສັດປະກັນໄພ</a:t>
            </a:r>
            <a:endParaRPr lang="en-GB" sz="2400" dirty="0">
              <a:latin typeface="Phetsarath OT" panose="02000500000000000000" pitchFamily="2" charset="0"/>
              <a:cs typeface="Phetsarath OT" panose="02000500000000000000" pitchFamily="2" charset="0"/>
            </a:endParaRPr>
          </a:p>
          <a:p>
            <a:pPr marL="914400" lvl="1" indent="-457200">
              <a:buFont typeface="+mj-lt"/>
              <a:buAutoNum type="arabicPeriod"/>
            </a:pPr>
            <a:r>
              <a:rPr lang="lo-LA" sz="2400" dirty="0">
                <a:latin typeface="Phetsarath OT" panose="02000500000000000000" pitchFamily="2" charset="0"/>
                <a:cs typeface="Phetsarath OT" panose="02000500000000000000" pitchFamily="2" charset="0"/>
              </a:rPr>
              <a:t>ການສ້າງລະບົບຊໍາລະສະສາງແບບທັນສະໄໝໃຫ້ບັນດາທະນາຄານໃນປະເທດ</a:t>
            </a:r>
            <a:endParaRPr lang="en-GB" sz="2400" dirty="0">
              <a:latin typeface="Phetsarath OT" panose="02000500000000000000" pitchFamily="2" charset="0"/>
              <a:cs typeface="Phetsarath OT" panose="02000500000000000000" pitchFamily="2" charset="0"/>
            </a:endParaRPr>
          </a:p>
          <a:p>
            <a:pPr lvl="1"/>
            <a:r>
              <a:rPr lang="lo-LA" sz="2400" dirty="0">
                <a:latin typeface="Phetsarath OT" panose="02000500000000000000" pitchFamily="2" charset="0"/>
                <a:cs typeface="Phetsarath OT" panose="02000500000000000000" pitchFamily="2" charset="0"/>
              </a:rPr>
              <a:t>8.</a:t>
            </a:r>
            <a:r>
              <a:rPr lang="en-GB" sz="2400" dirty="0">
                <a:latin typeface="Phetsarath OT" panose="02000500000000000000" pitchFamily="2" charset="0"/>
                <a:cs typeface="Phetsarath OT" panose="02000500000000000000" pitchFamily="2" charset="0"/>
              </a:rPr>
              <a:t> </a:t>
            </a:r>
            <a:r>
              <a:rPr lang="lo-LA" sz="2400" dirty="0">
                <a:latin typeface="Phetsarath OT" panose="02000500000000000000" pitchFamily="2" charset="0"/>
                <a:cs typeface="Phetsarath OT" panose="02000500000000000000" pitchFamily="2" charset="0"/>
              </a:rPr>
              <a:t> ຍັງບໍ່ມີອັດຕາດອກເບ້ຍມາດຖານສໍາລັບການກູ້ຢືມໄລຍະເວລາຍາວ</a:t>
            </a:r>
          </a:p>
          <a:p>
            <a:pPr lvl="1"/>
            <a:endParaRPr lang="en-GB" sz="24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ບັນຫາທີ່ໄດ້ລົງເກັບກໍາຂໍ້ມູນເພີ່ມເຕີມໃນຊ່ວງ ເດືອນ ເມສາ-ພຶດສະພາ </a:t>
            </a:r>
            <a:endParaRPr lang="en-GB" sz="24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r>
              <a:rPr lang="lo-LA" sz="2400" b="1" dirty="0">
                <a:latin typeface="Phetsarath OT" panose="02000500000000000000" pitchFamily="2" charset="0"/>
                <a:cs typeface="Phetsarath OT" panose="02000500000000000000" pitchFamily="2" charset="0"/>
              </a:rPr>
              <a:t>ບັນຫາການກໍານົດສ່ວນຕາງອັດຕາສະເລ່ຍລະຫວ່າງເງິນກູ້ ແລະ ເງິນຝາກ ແມ່ນຖືວ່າໄດ້ຮັບການແກ້ໄຂແລ້ວໂດຍອີງໃສ່ຂໍ້ຕົກລົງເລກທີ 140/ທຫລ ລົງວັນທີ 12 ກຸມພາ 2019</a:t>
            </a:r>
            <a:endParaRPr lang="en-GB" sz="2400" b="1"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endParaRPr lang="en-GB" sz="24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endParaRPr lang="en-GB" sz="2400" dirty="0">
              <a:latin typeface="Saysettha MX" panose="020B0504020207020204" pitchFamily="34" charset="-34"/>
              <a:cs typeface="Saysettha MX" panose="020B0504020207020204" pitchFamily="34" charset="-34"/>
            </a:endParaRPr>
          </a:p>
          <a:p>
            <a:pPr marL="742950" lvl="1" indent="-285750">
              <a:buFont typeface="Arial" panose="020B0604020202020204" pitchFamily="34" charset="0"/>
              <a:buChar char="•"/>
            </a:pPr>
            <a:endParaRPr lang="en-GB" dirty="0">
              <a:latin typeface="Saysettha MX" panose="020B0504020207020204" pitchFamily="34" charset="-34"/>
              <a:cs typeface="Saysettha MX" panose="020B0504020207020204" pitchFamily="34" charset="-34"/>
            </a:endParaRPr>
          </a:p>
        </p:txBody>
      </p:sp>
    </p:spTree>
    <p:extLst>
      <p:ext uri="{BB962C8B-B14F-4D97-AF65-F5344CB8AC3E}">
        <p14:creationId xmlns:p14="http://schemas.microsoft.com/office/powerpoint/2010/main" val="29924793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endParaRPr lang="en-US" dirty="0"/>
          </a:p>
        </p:txBody>
      </p:sp>
      <p:sp>
        <p:nvSpPr>
          <p:cNvPr id="3" name="Subtitle 2"/>
          <p:cNvSpPr>
            <a:spLocks noGrp="1"/>
          </p:cNvSpPr>
          <p:nvPr>
            <p:ph type="subTitle" idx="1"/>
          </p:nvPr>
        </p:nvSpPr>
        <p:spPr/>
        <p:txBody>
          <a:bodyPr/>
          <a:lstStyle/>
          <a:p>
            <a:endParaRPr lang="en-US" dirty="0"/>
          </a:p>
        </p:txBody>
      </p:sp>
      <p:graphicFrame>
        <p:nvGraphicFramePr>
          <p:cNvPr id="9" name="Content Placeholder 8"/>
          <p:cNvGraphicFramePr>
            <a:graphicFrameLocks noGrp="1"/>
          </p:cNvGraphicFramePr>
          <p:nvPr>
            <p:ph idx="13"/>
            <p:extLst>
              <p:ext uri="{D42A27DB-BD31-4B8C-83A1-F6EECF244321}">
                <p14:modId xmlns:p14="http://schemas.microsoft.com/office/powerpoint/2010/main" val="1522477435"/>
              </p:ext>
            </p:extLst>
          </p:nvPr>
        </p:nvGraphicFramePr>
        <p:xfrm>
          <a:off x="116958" y="202022"/>
          <a:ext cx="12075042" cy="6764612"/>
        </p:xfrm>
        <a:graphic>
          <a:graphicData uri="http://schemas.openxmlformats.org/drawingml/2006/table">
            <a:tbl>
              <a:tblPr firstRow="1" bandRow="1">
                <a:tableStyleId>{5C22544A-7EE6-4342-B048-85BDC9FD1C3A}</a:tableStyleId>
              </a:tblPr>
              <a:tblGrid>
                <a:gridCol w="3636335">
                  <a:extLst>
                    <a:ext uri="{9D8B030D-6E8A-4147-A177-3AD203B41FA5}">
                      <a16:colId xmlns:a16="http://schemas.microsoft.com/office/drawing/2014/main" val="20000"/>
                    </a:ext>
                  </a:extLst>
                </a:gridCol>
                <a:gridCol w="8438707">
                  <a:extLst>
                    <a:ext uri="{9D8B030D-6E8A-4147-A177-3AD203B41FA5}">
                      <a16:colId xmlns:a16="http://schemas.microsoft.com/office/drawing/2014/main" val="20001"/>
                    </a:ext>
                  </a:extLst>
                </a:gridCol>
              </a:tblGrid>
              <a:tr h="557130">
                <a:tc>
                  <a:txBody>
                    <a:bodyPr/>
                    <a:lstStyle/>
                    <a:p>
                      <a:r>
                        <a:rPr lang="lo-LA" dirty="0">
                          <a:latin typeface="Phetsarath OT" panose="02000500000000000000" pitchFamily="2" charset="0"/>
                          <a:cs typeface="Phetsarath OT" panose="02000500000000000000" pitchFamily="2" charset="0"/>
                        </a:rPr>
                        <a:t>ສັງລວມຫົວຂໍ້ບັນຫາທັງໝົດ</a:t>
                      </a:r>
                      <a:endParaRPr lang="en-US" dirty="0">
                        <a:latin typeface="Phetsarath OT" panose="02000500000000000000" pitchFamily="2" charset="0"/>
                        <a:cs typeface="Phetsarath OT" panose="02000500000000000000" pitchFamily="2" charset="0"/>
                      </a:endParaRPr>
                    </a:p>
                  </a:txBody>
                  <a:tcPr/>
                </a:tc>
                <a:tc>
                  <a:txBody>
                    <a:bodyPr/>
                    <a:lstStyle/>
                    <a:p>
                      <a:r>
                        <a:rPr lang="lo-LA" dirty="0">
                          <a:latin typeface="Phetsarath OT" panose="02000500000000000000" pitchFamily="2" charset="0"/>
                          <a:cs typeface="Phetsarath OT" panose="02000500000000000000" pitchFamily="2" charset="0"/>
                        </a:rPr>
                        <a:t>ສະພາບບັນຫາ </a:t>
                      </a:r>
                      <a:endParaRPr lang="en-US" dirty="0">
                        <a:latin typeface="Phetsarath OT" panose="02000500000000000000" pitchFamily="2" charset="0"/>
                        <a:cs typeface="Phetsarath OT" panose="02000500000000000000" pitchFamily="2" charset="0"/>
                      </a:endParaRPr>
                    </a:p>
                  </a:txBody>
                  <a:tcPr/>
                </a:tc>
                <a:extLst>
                  <a:ext uri="{0D108BD9-81ED-4DB2-BD59-A6C34878D82A}">
                    <a16:rowId xmlns:a16="http://schemas.microsoft.com/office/drawing/2014/main" val="10000"/>
                  </a:ext>
                </a:extLst>
              </a:tr>
              <a:tr h="934442">
                <a:tc>
                  <a:txBody>
                    <a:bodyPr/>
                    <a:lstStyle/>
                    <a:p>
                      <a:r>
                        <a:rPr lang="en-US" b="1" dirty="0">
                          <a:latin typeface="Phetsarath OT" panose="02000500000000000000" pitchFamily="2" charset="0"/>
                          <a:cs typeface="Phetsarath OT" panose="02000500000000000000" pitchFamily="2" charset="0"/>
                        </a:rPr>
                        <a:t>1. </a:t>
                      </a:r>
                      <a:r>
                        <a:rPr lang="lo-LA" b="1" dirty="0">
                          <a:latin typeface="Phetsarath OT" panose="02000500000000000000" pitchFamily="2" charset="0"/>
                          <a:cs typeface="Phetsarath OT" panose="02000500000000000000" pitchFamily="2" charset="0"/>
                        </a:rPr>
                        <a:t>ບັນຫາຂໍ້ມູນສິນເຊື່ອ ແລະ ຂັ້ນຕອນການຈົດທະບຽນສັນຍາເງິນກູ້</a:t>
                      </a:r>
                      <a:r>
                        <a:rPr lang="lo-LA" b="1" baseline="0" dirty="0">
                          <a:latin typeface="Phetsarath OT" panose="02000500000000000000" pitchFamily="2" charset="0"/>
                          <a:cs typeface="Phetsarath OT" panose="02000500000000000000" pitchFamily="2" charset="0"/>
                        </a:rPr>
                        <a:t> ແລະ ຫຼັກຊັບຄໍ້າປະກັນ</a:t>
                      </a:r>
                      <a:endParaRPr lang="en-US" b="1" dirty="0">
                        <a:latin typeface="Phetsarath OT" panose="02000500000000000000" pitchFamily="2" charset="0"/>
                        <a:cs typeface="Phetsarath OT" panose="02000500000000000000" pitchFamily="2" charset="0"/>
                      </a:endParaRPr>
                    </a:p>
                  </a:txBody>
                  <a:tcPr/>
                </a:tc>
                <a:tc>
                  <a:txBody>
                    <a:bodyPr/>
                    <a:lstStyle/>
                    <a:p>
                      <a:r>
                        <a:rPr lang="lo-LA" dirty="0">
                          <a:latin typeface="Phetsarath OT" panose="02000500000000000000" pitchFamily="2" charset="0"/>
                          <a:cs typeface="Phetsarath OT" panose="02000500000000000000" pitchFamily="2" charset="0"/>
                        </a:rPr>
                        <a:t>ສອງບັນຫາຫລັກ</a:t>
                      </a:r>
                      <a:r>
                        <a:rPr lang="lo-LA" baseline="0" dirty="0">
                          <a:latin typeface="Phetsarath OT" panose="02000500000000000000" pitchFamily="2" charset="0"/>
                          <a:cs typeface="Phetsarath OT" panose="02000500000000000000" pitchFamily="2" charset="0"/>
                        </a:rPr>
                        <a:t> ທີ່ຈະປຶກສາຫາລືໃນມື້ນີ້</a:t>
                      </a:r>
                      <a:endParaRPr lang="en-US" dirty="0">
                        <a:latin typeface="Phetsarath OT" panose="02000500000000000000" pitchFamily="2" charset="0"/>
                        <a:cs typeface="Phetsarath OT" panose="02000500000000000000" pitchFamily="2" charset="0"/>
                      </a:endParaRPr>
                    </a:p>
                  </a:txBody>
                  <a:tcPr/>
                </a:tc>
                <a:extLst>
                  <a:ext uri="{0D108BD9-81ED-4DB2-BD59-A6C34878D82A}">
                    <a16:rowId xmlns:a16="http://schemas.microsoft.com/office/drawing/2014/main" val="10001"/>
                  </a:ext>
                </a:extLst>
              </a:tr>
              <a:tr h="557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Phetsarath OT" panose="02000500000000000000" pitchFamily="2" charset="0"/>
                          <a:cs typeface="Phetsarath OT" panose="02000500000000000000" pitchFamily="2" charset="0"/>
                        </a:rPr>
                        <a:t>2. </a:t>
                      </a:r>
                      <a:r>
                        <a:rPr lang="lo-LA" sz="1600" dirty="0">
                          <a:latin typeface="Phetsarath OT" panose="02000500000000000000" pitchFamily="2" charset="0"/>
                          <a:cs typeface="Phetsarath OT" panose="02000500000000000000" pitchFamily="2" charset="0"/>
                        </a:rPr>
                        <a:t>ການປ່ອຍກູ້ເປັນເງິນຕາ ແລະ ລະບຽບຄຸ້ມຄອງອັດຕາ/ຮ້ານແລກປ່ຽນເງິນຕາ</a:t>
                      </a:r>
                      <a:endParaRPr lang="en-GB" sz="1600" dirty="0">
                        <a:latin typeface="Phetsarath OT" panose="02000500000000000000" pitchFamily="2" charset="0"/>
                        <a:cs typeface="Phetsarath OT" panose="02000500000000000000" pitchFamily="2" charset="0"/>
                      </a:endParaRPr>
                    </a:p>
                  </a:txBody>
                  <a:tcPr/>
                </a:tc>
                <a:tc>
                  <a:txBody>
                    <a:bodyPr/>
                    <a:lstStyle/>
                    <a:p>
                      <a:r>
                        <a:rPr lang="lo-LA" sz="1600" dirty="0">
                          <a:latin typeface="Phetsarath OT" panose="02000500000000000000" pitchFamily="2" charset="0"/>
                          <a:cs typeface="Phetsarath OT" panose="02000500000000000000" pitchFamily="2" charset="0"/>
                        </a:rPr>
                        <a:t>ມີຂໍ້ຈໍາກັດໃນການປ່ອຍກູ້ເປັນເງິນຕາ ຍ້ອນຕິດພັນກັບມາດຕາ</a:t>
                      </a:r>
                      <a:r>
                        <a:rPr lang="lo-LA" sz="1600" baseline="0" dirty="0">
                          <a:latin typeface="Phetsarath OT" panose="02000500000000000000" pitchFamily="2" charset="0"/>
                          <a:cs typeface="Phetsarath OT" panose="02000500000000000000" pitchFamily="2" charset="0"/>
                        </a:rPr>
                        <a:t> 10 ຂອງກົດໝາຍວ່າດ້ວຍການຄຸ້ມຄອງເງິນຕາຕ່າງປະເທດ; ຂາດກົນໄກການປ້ອງກັນຄວາມສ່ຽງດ້ານສະກຸນເງິນຕາ (</a:t>
                      </a:r>
                      <a:r>
                        <a:rPr lang="en-US" sz="1600" baseline="0" dirty="0">
                          <a:latin typeface="Phetsarath OT" panose="02000500000000000000" pitchFamily="2" charset="0"/>
                          <a:cs typeface="Phetsarath OT" panose="02000500000000000000" pitchFamily="2" charset="0"/>
                        </a:rPr>
                        <a:t>SWAPS)</a:t>
                      </a:r>
                      <a:r>
                        <a:rPr lang="lo-LA" sz="1600" baseline="0" dirty="0">
                          <a:latin typeface="Phetsarath OT" panose="02000500000000000000" pitchFamily="2" charset="0"/>
                          <a:cs typeface="Phetsarath OT" panose="02000500000000000000" pitchFamily="2" charset="0"/>
                        </a:rPr>
                        <a:t>;​ ທະນາຄານຕ້ອງປະຕິບັດຕາມອັດຕາແລກປ່ຽນທີ່ ທຫລ ວາງອອກຢ່າງເຂັ້ມງວດ ແຕ່ບັນດາຮ້ານແລກປ່ຽນສາມາດກໍານົດອັດຕາແລກປ່ຽນຂອງຕົນ.  ບັນຫານີ້ເຫັນວ່າຂ້ອນຂ້າງຊັບຊ້ອນ ຕິດພັນກັບການແກ້ນິຕິກໍາຕ້ອງໃຊ້ເວລາໃນການຄົ້ນຄ້ວາຕື່ມ </a:t>
                      </a:r>
                      <a:endParaRPr lang="en-US" sz="1600" dirty="0">
                        <a:latin typeface="Phetsarath OT" panose="02000500000000000000" pitchFamily="2" charset="0"/>
                        <a:cs typeface="Phetsarath OT" panose="02000500000000000000" pitchFamily="2" charset="0"/>
                      </a:endParaRPr>
                    </a:p>
                  </a:txBody>
                  <a:tcPr/>
                </a:tc>
                <a:extLst>
                  <a:ext uri="{0D108BD9-81ED-4DB2-BD59-A6C34878D82A}">
                    <a16:rowId xmlns:a16="http://schemas.microsoft.com/office/drawing/2014/main" val="10002"/>
                  </a:ext>
                </a:extLst>
              </a:tr>
              <a:tr h="557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Phetsarath OT" panose="02000500000000000000" pitchFamily="2" charset="0"/>
                          <a:cs typeface="Phetsarath OT" panose="02000500000000000000" pitchFamily="2" charset="0"/>
                        </a:rPr>
                        <a:t>3. </a:t>
                      </a:r>
                      <a:r>
                        <a:rPr lang="lo-LA" sz="1600" dirty="0">
                          <a:latin typeface="Phetsarath OT" panose="02000500000000000000" pitchFamily="2" charset="0"/>
                          <a:cs typeface="Phetsarath OT" panose="02000500000000000000" pitchFamily="2" charset="0"/>
                        </a:rPr>
                        <a:t>ການນໍາໃຊ້ພັນທະບັດລັດຖະບານທີ່ມີອາຍຸຫຼາຍກ່ວາ 1 ປີ ມາຕີມູນຄ່າເປັນເງິນແຮຝາກບັງຄັບ</a:t>
                      </a:r>
                      <a:endParaRPr lang="en-GB" sz="1600" dirty="0">
                        <a:latin typeface="Phetsarath OT" panose="02000500000000000000" pitchFamily="2" charset="0"/>
                        <a:cs typeface="Phetsarath OT" panose="02000500000000000000" pitchFamily="2" charset="0"/>
                      </a:endParaRP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lo-LA" sz="1600" dirty="0">
                          <a:latin typeface="Phetsarath OT" panose="02000500000000000000" pitchFamily="2" charset="0"/>
                          <a:cs typeface="Phetsarath OT" panose="02000500000000000000" pitchFamily="2" charset="0"/>
                        </a:rPr>
                        <a:t>ປະຈຸບັນທະນາຄານທຸລະກິດສາມາດນໍາໃຊ້ພັນທະບັດລັດຖະບານທີ່ມີອາຍຸການຕໍ່າກ່ວາໜຶ່ງປີ</a:t>
                      </a:r>
                      <a:r>
                        <a:rPr lang="lo-LA" sz="1600" baseline="0" dirty="0">
                          <a:latin typeface="Phetsarath OT" panose="02000500000000000000" pitchFamily="2" charset="0"/>
                          <a:cs typeface="Phetsarath OT" panose="02000500000000000000" pitchFamily="2" charset="0"/>
                        </a:rPr>
                        <a:t> ສະນັ້ນສະເໜີໃຫ້ພິຈາລະນາໃຫ້ສາມາດໃຊ້ພັນທະບັດທີ່ມີອາຍຸການຫລາຍກ່ວາ ໜຶ່ງປີໄດ້; ສະມາຄົມທະນາຄານທຸລະກິດລາວກໍາລັງຮ່າງໜັງສືເຖິງ ທຫລ ກ່ຽວກັບບັນຫານີ້</a:t>
                      </a:r>
                      <a:endParaRPr lang="en-US" sz="1600" dirty="0">
                        <a:latin typeface="Phetsarath OT" panose="02000500000000000000" pitchFamily="2" charset="0"/>
                        <a:cs typeface="Phetsarath OT" panose="02000500000000000000" pitchFamily="2" charset="0"/>
                      </a:endParaRPr>
                    </a:p>
                  </a:txBody>
                  <a:tcPr/>
                </a:tc>
                <a:extLst>
                  <a:ext uri="{0D108BD9-81ED-4DB2-BD59-A6C34878D82A}">
                    <a16:rowId xmlns:a16="http://schemas.microsoft.com/office/drawing/2014/main" val="10003"/>
                  </a:ext>
                </a:extLst>
              </a:tr>
              <a:tr h="557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Phetsarath OT" panose="02000500000000000000" pitchFamily="2" charset="0"/>
                          <a:cs typeface="Phetsarath OT" panose="02000500000000000000" pitchFamily="2" charset="0"/>
                        </a:rPr>
                        <a:t>4. </a:t>
                      </a:r>
                      <a:r>
                        <a:rPr lang="lo-LA" sz="1600" dirty="0">
                          <a:latin typeface="Phetsarath OT" panose="02000500000000000000" pitchFamily="2" charset="0"/>
                          <a:cs typeface="Phetsarath OT" panose="02000500000000000000" pitchFamily="2" charset="0"/>
                        </a:rPr>
                        <a:t>ການໃຫ້ບໍລິການເຊົ່າສິນເຊື່ອເປັນເງິນກີບເທົ່ານັ້ນ</a:t>
                      </a:r>
                      <a:endParaRPr lang="en-GB" sz="1600" dirty="0">
                        <a:latin typeface="Phetsarath OT" panose="02000500000000000000" pitchFamily="2" charset="0"/>
                        <a:cs typeface="Phetsarath OT" panose="02000500000000000000" pitchFamily="2" charset="0"/>
                      </a:endParaRPr>
                    </a:p>
                  </a:txBody>
                  <a:tcPr/>
                </a:tc>
                <a:tc>
                  <a:txBody>
                    <a:bodyPr/>
                    <a:lstStyle/>
                    <a:p>
                      <a:r>
                        <a:rPr lang="lo-LA" sz="1600" dirty="0">
                          <a:latin typeface="Phetsarath OT" panose="02000500000000000000" pitchFamily="2" charset="0"/>
                          <a:cs typeface="Phetsarath OT" panose="02000500000000000000" pitchFamily="2" charset="0"/>
                        </a:rPr>
                        <a:t>ທຫລ ໄດ້ອອກກົດລະບຽບບັງຄັບໃຫ້ບັນດາບໍລິສັດເຊົ່າສິນເຊື່ອປ່ອຍກູ້ເປັນເງິນກີບເທົ່ານັ້ນ</a:t>
                      </a:r>
                      <a:r>
                        <a:rPr lang="lo-LA" sz="1600" baseline="0" dirty="0">
                          <a:latin typeface="Phetsarath OT" panose="02000500000000000000" pitchFamily="2" charset="0"/>
                          <a:cs typeface="Phetsarath OT" panose="02000500000000000000" pitchFamily="2" charset="0"/>
                        </a:rPr>
                        <a:t> ເຮັດໃຫ້ບໍ່ສາມາດປ້ອງກັນຄວາມສ່ຽງດ້ານອັດຕາແລກປ່ຽນໃນໄລຍະຍາວໄດ້</a:t>
                      </a:r>
                      <a:endParaRPr lang="en-US" sz="1600" dirty="0">
                        <a:latin typeface="Phetsarath OT" panose="02000500000000000000" pitchFamily="2" charset="0"/>
                        <a:cs typeface="Phetsarath OT" panose="02000500000000000000" pitchFamily="2" charset="0"/>
                      </a:endParaRPr>
                    </a:p>
                  </a:txBody>
                  <a:tcPr/>
                </a:tc>
                <a:extLst>
                  <a:ext uri="{0D108BD9-81ED-4DB2-BD59-A6C34878D82A}">
                    <a16:rowId xmlns:a16="http://schemas.microsoft.com/office/drawing/2014/main" val="10004"/>
                  </a:ext>
                </a:extLst>
              </a:tr>
              <a:tr h="557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Phetsarath OT" panose="02000500000000000000" pitchFamily="2" charset="0"/>
                          <a:cs typeface="Phetsarath OT" panose="02000500000000000000" pitchFamily="2" charset="0"/>
                        </a:rPr>
                        <a:t>5. </a:t>
                      </a:r>
                      <a:r>
                        <a:rPr lang="lo-LA" sz="1600" dirty="0">
                          <a:latin typeface="Phetsarath OT" panose="02000500000000000000" pitchFamily="2" charset="0"/>
                          <a:cs typeface="Phetsarath OT" panose="02000500000000000000" pitchFamily="2" charset="0"/>
                        </a:rPr>
                        <a:t>ການຫັກ/ສົ່ງຄືນອາກອນມູນຄ່າເພີ່ມ</a:t>
                      </a:r>
                      <a:endParaRPr lang="en-GB" sz="1600" dirty="0">
                        <a:latin typeface="Phetsarath OT" panose="02000500000000000000" pitchFamily="2" charset="0"/>
                        <a:cs typeface="Phetsarath OT" panose="02000500000000000000" pitchFamily="2" charset="0"/>
                      </a:endParaRPr>
                    </a:p>
                  </a:txBody>
                  <a:tcPr/>
                </a:tc>
                <a:tc>
                  <a:txBody>
                    <a:bodyPr/>
                    <a:lstStyle/>
                    <a:p>
                      <a:r>
                        <a:rPr lang="lo-LA" sz="1600" dirty="0">
                          <a:latin typeface="Phetsarath OT" panose="02000500000000000000" pitchFamily="2" charset="0"/>
                          <a:cs typeface="Phetsarath OT" panose="02000500000000000000" pitchFamily="2" charset="0"/>
                        </a:rPr>
                        <a:t>ກົດໝາຍວ່າດ້ວຍ ອາກອນມູນຄ່າເພີ່ມສະບັບປັບປຸງເລກທີ 48/ສພຊ ລົງວັນທີ 20 ມິຖຸນາ 2019 ມາດຕາ 23 ຂໍ້ທີ 3 ໄດ້ລະບຸໄວ້ວ່າ ອາກອນເບື້ອງສົ້ນເຂົ້າຕ້ອງເລີ່ມຫັກໃນເດືອນທີ່ມີອາກອນມູນຄ່າເພີ່ມເບື້ອງສົ້ນເຂົ້າຖ້າຫັກບໍ່ໝົດພາຍໃນສາມເດືອນ ແມ່ນສາມາດຂໍຄືນເປັນເງິນໄດ້</a:t>
                      </a:r>
                      <a:endParaRPr lang="en-US" sz="1600" dirty="0">
                        <a:latin typeface="Phetsarath OT" panose="02000500000000000000" pitchFamily="2" charset="0"/>
                        <a:cs typeface="Phetsarath OT" panose="02000500000000000000" pitchFamily="2" charset="0"/>
                      </a:endParaRPr>
                    </a:p>
                  </a:txBody>
                  <a:tcPr/>
                </a:tc>
                <a:extLst>
                  <a:ext uri="{0D108BD9-81ED-4DB2-BD59-A6C34878D82A}">
                    <a16:rowId xmlns:a16="http://schemas.microsoft.com/office/drawing/2014/main" val="10005"/>
                  </a:ext>
                </a:extLst>
              </a:tr>
              <a:tr h="557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Phetsarath OT" panose="02000500000000000000" pitchFamily="2" charset="0"/>
                          <a:cs typeface="Phetsarath OT" panose="02000500000000000000" pitchFamily="2" charset="0"/>
                        </a:rPr>
                        <a:t>6. </a:t>
                      </a:r>
                      <a:r>
                        <a:rPr lang="lo-LA" sz="1600" dirty="0">
                          <a:latin typeface="Phetsarath OT" panose="02000500000000000000" pitchFamily="2" charset="0"/>
                          <a:cs typeface="Phetsarath OT" panose="02000500000000000000" pitchFamily="2" charset="0"/>
                        </a:rPr>
                        <a:t>ການເກັບອາກອນທັບຊ້ອນຈາກບໍລິສັດປະກັນໄພ</a:t>
                      </a:r>
                      <a:endParaRPr lang="en-GB" sz="1600" dirty="0">
                        <a:latin typeface="Phetsarath OT" panose="02000500000000000000" pitchFamily="2" charset="0"/>
                        <a:cs typeface="Phetsarath OT" panose="02000500000000000000" pitchFamily="2" charset="0"/>
                      </a:endParaRPr>
                    </a:p>
                  </a:txBody>
                  <a:tcPr/>
                </a:tc>
                <a:tc>
                  <a:txBody>
                    <a:bodyPr/>
                    <a:lstStyle/>
                    <a:p>
                      <a:r>
                        <a:rPr lang="lo-LA" sz="1600" dirty="0">
                          <a:latin typeface="Phetsarath OT" panose="02000500000000000000" pitchFamily="2" charset="0"/>
                          <a:cs typeface="Phetsarath OT" panose="02000500000000000000" pitchFamily="2" charset="0"/>
                        </a:rPr>
                        <a:t>ຕ້ອງການຂໍ້ມູນເພີ່ມເຕີມຈາກຂະແໜງທີ່ກ່ຽວຂ້ອງ</a:t>
                      </a:r>
                      <a:endParaRPr lang="en-US" sz="1600" dirty="0">
                        <a:latin typeface="Phetsarath OT" panose="02000500000000000000" pitchFamily="2" charset="0"/>
                        <a:cs typeface="Phetsarath OT" panose="02000500000000000000" pitchFamily="2" charset="0"/>
                      </a:endParaRPr>
                    </a:p>
                  </a:txBody>
                  <a:tcPr/>
                </a:tc>
                <a:extLst>
                  <a:ext uri="{0D108BD9-81ED-4DB2-BD59-A6C34878D82A}">
                    <a16:rowId xmlns:a16="http://schemas.microsoft.com/office/drawing/2014/main" val="10006"/>
                  </a:ext>
                </a:extLst>
              </a:tr>
              <a:tr h="557130">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dirty="0">
                          <a:latin typeface="Phetsarath OT" panose="02000500000000000000" pitchFamily="2" charset="0"/>
                          <a:cs typeface="Phetsarath OT" panose="02000500000000000000" pitchFamily="2" charset="0"/>
                        </a:rPr>
                        <a:t>7. </a:t>
                      </a:r>
                      <a:r>
                        <a:rPr lang="lo-LA" sz="1600" dirty="0">
                          <a:latin typeface="Phetsarath OT" panose="02000500000000000000" pitchFamily="2" charset="0"/>
                          <a:cs typeface="Phetsarath OT" panose="02000500000000000000" pitchFamily="2" charset="0"/>
                        </a:rPr>
                        <a:t>ການສ້າງລະບົບຊໍາລະສະສາງແບບທັນສະໄໝໃຫ້ບັນດາທະນາຄານໃນປະເທດ</a:t>
                      </a:r>
                      <a:endParaRPr lang="en-GB" sz="1600" dirty="0">
                        <a:latin typeface="Phetsarath OT" panose="02000500000000000000" pitchFamily="2" charset="0"/>
                        <a:cs typeface="Phetsarath OT" panose="02000500000000000000" pitchFamily="2" charset="0"/>
                      </a:endParaRPr>
                    </a:p>
                  </a:txBody>
                  <a:tcPr/>
                </a:tc>
                <a:tc>
                  <a:txBody>
                    <a:bodyPr/>
                    <a:lstStyle/>
                    <a:p>
                      <a:r>
                        <a:rPr lang="lo-LA" sz="1600" dirty="0">
                          <a:latin typeface="Phetsarath OT" panose="02000500000000000000" pitchFamily="2" charset="0"/>
                          <a:cs typeface="Phetsarath OT" panose="02000500000000000000" pitchFamily="2" charset="0"/>
                        </a:rPr>
                        <a:t>ໄດ້ມີການຕົກລົງຮ່ວມມືການລົງທຶນສ້າງຕັ້ງບໍລິສັດ</a:t>
                      </a:r>
                      <a:r>
                        <a:rPr lang="en-US" sz="1600" dirty="0">
                          <a:latin typeface="Phetsarath OT" panose="02000500000000000000" pitchFamily="2" charset="0"/>
                          <a:cs typeface="Phetsarath OT" panose="02000500000000000000" pitchFamily="2" charset="0"/>
                        </a:rPr>
                        <a:t> Lao National Payment Network </a:t>
                      </a:r>
                      <a:r>
                        <a:rPr lang="lo-LA" sz="1600" dirty="0">
                          <a:latin typeface="Phetsarath OT" panose="02000500000000000000" pitchFamily="2" charset="0"/>
                          <a:cs typeface="Phetsarath OT" panose="02000500000000000000" pitchFamily="2" charset="0"/>
                        </a:rPr>
                        <a:t>ເພື່ອໃຫ້ການບໍລິການຊໍາລະສະສາງທີ່ທັນສະໄໝ</a:t>
                      </a:r>
                      <a:r>
                        <a:rPr lang="lo-LA" sz="1600" baseline="0" dirty="0">
                          <a:latin typeface="Phetsarath OT" panose="02000500000000000000" pitchFamily="2" charset="0"/>
                          <a:cs typeface="Phetsarath OT" panose="02000500000000000000" pitchFamily="2" charset="0"/>
                        </a:rPr>
                        <a:t> ໃຫ້ກັບທະນາຄານທຸລະກິພາຍໃນປະເທດ ແລ້ວ ລະຫວ່າງ ທຫລ ແລະ ບັນດາທະນາຄານທຸລະກິດ 7 ແຫ່ງ ໃນວັນທີ 22 ເມສາ 2019</a:t>
                      </a:r>
                      <a:endParaRPr lang="en-US" sz="1600" dirty="0">
                        <a:latin typeface="Phetsarath OT" panose="02000500000000000000" pitchFamily="2" charset="0"/>
                        <a:cs typeface="Phetsarath OT" panose="02000500000000000000" pitchFamily="2" charset="0"/>
                      </a:endParaRPr>
                    </a:p>
                  </a:txBody>
                  <a:tcPr/>
                </a:tc>
                <a:extLst>
                  <a:ext uri="{0D108BD9-81ED-4DB2-BD59-A6C34878D82A}">
                    <a16:rowId xmlns:a16="http://schemas.microsoft.com/office/drawing/2014/main" val="10007"/>
                  </a:ext>
                </a:extLst>
              </a:tr>
              <a:tr h="557130">
                <a:tc>
                  <a:txBody>
                    <a:bodyPr/>
                    <a:lstStyle/>
                    <a:p>
                      <a:r>
                        <a:rPr lang="en-US" sz="1600" dirty="0">
                          <a:latin typeface="Phetsarath OT" panose="02000500000000000000" pitchFamily="2" charset="0"/>
                          <a:cs typeface="Phetsarath OT" panose="02000500000000000000" pitchFamily="2" charset="0"/>
                        </a:rPr>
                        <a:t>8. </a:t>
                      </a:r>
                      <a:r>
                        <a:rPr lang="lo-LA" sz="1600" dirty="0">
                          <a:latin typeface="Phetsarath OT" panose="02000500000000000000" pitchFamily="2" charset="0"/>
                          <a:cs typeface="Phetsarath OT" panose="02000500000000000000" pitchFamily="2" charset="0"/>
                        </a:rPr>
                        <a:t>ຂາດອັດຕາດອກເບ້ຍມາດຖານສໍາລັບການກູ້ຢືມໄລຍະເວລາຍາວ</a:t>
                      </a:r>
                      <a:endParaRPr lang="en-US" sz="1600" dirty="0">
                        <a:latin typeface="Phetsarath OT" panose="02000500000000000000" pitchFamily="2" charset="0"/>
                        <a:cs typeface="Phetsarath OT" panose="02000500000000000000" pitchFamily="2" charset="0"/>
                      </a:endParaRPr>
                    </a:p>
                  </a:txBody>
                  <a:tcPr/>
                </a:tc>
                <a:tc>
                  <a:txBody>
                    <a:bodyPr/>
                    <a:lstStyle/>
                    <a:p>
                      <a:r>
                        <a:rPr lang="lo-LA" sz="1600" dirty="0">
                          <a:latin typeface="Phetsarath OT" panose="02000500000000000000" pitchFamily="2" charset="0"/>
                          <a:cs typeface="Phetsarath OT" panose="02000500000000000000" pitchFamily="2" charset="0"/>
                        </a:rPr>
                        <a:t>ບໍ່ມີອັດຕາດອກເບ້ຍນະໂຍບາຍ ຫຼື ອັດຕາດຶກເບ້ຍມາດຖານ</a:t>
                      </a:r>
                      <a:r>
                        <a:rPr lang="lo-LA" sz="1600" baseline="0" dirty="0">
                          <a:latin typeface="Phetsarath OT" panose="02000500000000000000" pitchFamily="2" charset="0"/>
                          <a:cs typeface="Phetsarath OT" panose="02000500000000000000" pitchFamily="2" charset="0"/>
                        </a:rPr>
                        <a:t> ສໍາລັບເງິນກູ້ໄລຍະຍາວ ທີ່ອອກໂດຍທະນາຄານແຫ່ງ ສປປລາວ</a:t>
                      </a:r>
                      <a:endParaRPr lang="en-US" sz="1600" dirty="0">
                        <a:latin typeface="Phetsarath OT" panose="02000500000000000000" pitchFamily="2" charset="0"/>
                        <a:cs typeface="Phetsarath OT" panose="02000500000000000000" pitchFamily="2" charset="0"/>
                      </a:endParaRPr>
                    </a:p>
                  </a:txBody>
                  <a:tcPr/>
                </a:tc>
                <a:extLst>
                  <a:ext uri="{0D108BD9-81ED-4DB2-BD59-A6C34878D82A}">
                    <a16:rowId xmlns:a16="http://schemas.microsoft.com/office/drawing/2014/main" val="10008"/>
                  </a:ext>
                </a:extLst>
              </a:tr>
            </a:tbl>
          </a:graphicData>
        </a:graphic>
      </p:graphicFrame>
    </p:spTree>
    <p:extLst>
      <p:ext uri="{BB962C8B-B14F-4D97-AF65-F5344CB8AC3E}">
        <p14:creationId xmlns:p14="http://schemas.microsoft.com/office/powerpoint/2010/main" val="829144037"/>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ctrTitle"/>
          </p:nvPr>
        </p:nvSpPr>
        <p:spPr>
          <a:xfrm>
            <a:off x="271463" y="142867"/>
            <a:ext cx="11658600" cy="852487"/>
          </a:xfrm>
        </p:spPr>
        <p:txBody>
          <a:bodyPr>
            <a:noAutofit/>
          </a:bodyPr>
          <a:lstStyle/>
          <a:p>
            <a:r>
              <a:rPr lang="lo-LA" altLang="en-US" sz="2800" dirty="0">
                <a:latin typeface="Phetsarath OT" panose="02000500000000000000" pitchFamily="2" charset="0"/>
                <a:cs typeface="Phetsarath OT" panose="02000500000000000000" pitchFamily="2" charset="0"/>
              </a:rPr>
              <a:t>ບັນຫາທີໄດ້ສະເໜີໃນກອງປະຊຸມຂະແໜງການເງິນ-ທະນາຄານ </a:t>
            </a:r>
            <a:r>
              <a:rPr lang="en-GB" altLang="en-US" sz="2800" dirty="0">
                <a:latin typeface="Phetsarath OT" panose="02000500000000000000" pitchFamily="2" charset="0"/>
                <a:cs typeface="Phetsarath OT" panose="02000500000000000000" pitchFamily="2" charset="0"/>
              </a:rPr>
              <a:t>(2)</a:t>
            </a: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6</a:t>
            </a:fld>
            <a:endParaRPr lang="en-US" altLang="en-US" sz="1600" b="1" dirty="0">
              <a:solidFill>
                <a:srgbClr val="898989"/>
              </a:solidFill>
            </a:endParaRPr>
          </a:p>
        </p:txBody>
      </p:sp>
      <p:cxnSp>
        <p:nvCxnSpPr>
          <p:cNvPr id="3" name="Straight Connector 2"/>
          <p:cNvCxnSpPr/>
          <p:nvPr/>
        </p:nvCxnSpPr>
        <p:spPr>
          <a:xfrm>
            <a:off x="271463" y="995354"/>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314321" y="1014403"/>
            <a:ext cx="11615742" cy="3416320"/>
          </a:xfrm>
          <a:prstGeom prst="rect">
            <a:avLst/>
          </a:prstGeom>
          <a:noFill/>
        </p:spPr>
        <p:txBody>
          <a:bodyPr wrap="square" rtlCol="0">
            <a:spAutoFit/>
          </a:bodyPr>
          <a:lstStyle/>
          <a:p>
            <a:pPr marL="342900" indent="-34290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ທີມງານກອງເລຂາຮ່ວມກັບຊ່ຽວຊານ ທ່ານ ຣອບ ຄາເນັນ ໄດ້ວິເຄາະບັນຫາຕ່າງໆຄືນ ໂດຍການລົງເກັບກໍາຂໍ້ມູນເພີ່ມ ໃນລະຫວ່າງ ວັນທີ 20/4 ຫາ ວັນທີ7/5 ເພື່ອກໍານົດບັນຫາບູລິມະສິດ</a:t>
            </a:r>
            <a:endParaRPr lang="en-GB" sz="24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endParaRPr lang="en-GB" sz="24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ທີມງານໄດ້ກະກຽມບົດສະເໜີບັນຫາຕໍ່ພາກລັດໃນຂັ້ນຕໍ່ໄປ ສອງຫົວຂໍ້ຄື:</a:t>
            </a:r>
            <a:endParaRPr lang="en-GB" sz="2400"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r>
              <a:rPr lang="lo-LA" sz="2400" b="1" dirty="0">
                <a:latin typeface="Phetsarath OT" panose="02000500000000000000" pitchFamily="2" charset="0"/>
                <a:cs typeface="Phetsarath OT" panose="02000500000000000000" pitchFamily="2" charset="0"/>
              </a:rPr>
              <a:t>ການປັບປຸງລະບົບຂໍ້ມູນສິນເຊື່ອ </a:t>
            </a:r>
            <a:endParaRPr lang="en-GB" sz="2400" b="1"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r>
              <a:rPr lang="lo-LA" sz="2400" b="1" dirty="0">
                <a:latin typeface="Phetsarath OT" panose="02000500000000000000" pitchFamily="2" charset="0"/>
                <a:cs typeface="Phetsarath OT" panose="02000500000000000000" pitchFamily="2" charset="0"/>
              </a:rPr>
              <a:t>ຂັ້ນຕອນ ແລະ ລະບຽບການຈົດທະບຽນສັນຍາກູ້ຢືມ ແລະ ຫຼັກຊັບຄໍ້າປະກັນ</a:t>
            </a:r>
            <a:endParaRPr lang="en-GB" sz="2400" b="1" dirty="0">
              <a:latin typeface="Phetsarath OT" panose="02000500000000000000" pitchFamily="2" charset="0"/>
              <a:cs typeface="Phetsarath OT" panose="02000500000000000000" pitchFamily="2" charset="0"/>
            </a:endParaRPr>
          </a:p>
          <a:p>
            <a:pPr lvl="1"/>
            <a:endParaRPr lang="en-GB" sz="2400" dirty="0">
              <a:latin typeface="Phetsarath OT" panose="02000500000000000000" pitchFamily="2" charset="0"/>
              <a:cs typeface="Phetsarath OT" panose="02000500000000000000" pitchFamily="2" charset="0"/>
            </a:endParaRPr>
          </a:p>
          <a:p>
            <a:pPr marL="342900" indent="-34290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ບາດກ້າວຕໍ່ໄປເພື່ອກະກຽມໃສ່ ກອງປະຊຸມທຸລະກິດລາວຄັ້ງທີ 12</a:t>
            </a:r>
            <a:r>
              <a:rPr lang="en-GB" sz="2400" dirty="0">
                <a:latin typeface="Phetsarath OT" panose="02000500000000000000" pitchFamily="2" charset="0"/>
                <a:cs typeface="Phetsarath OT" panose="02000500000000000000" pitchFamily="2" charset="0"/>
              </a:rPr>
              <a:t>:</a:t>
            </a:r>
            <a:r>
              <a:rPr lang="lo-LA" sz="2400" dirty="0">
                <a:latin typeface="Phetsarath OT" panose="02000500000000000000" pitchFamily="2" charset="0"/>
                <a:cs typeface="Phetsarath OT" panose="02000500000000000000" pitchFamily="2" charset="0"/>
              </a:rPr>
              <a:t> ຈະຈັດກອງປະຊຸມປຶກສາຫາລືພາກລັດ-ພາກທຸລະກິດໃນລະດັບກົມທີ່ກ່ຽວຂ້ອງ</a:t>
            </a:r>
            <a:endParaRPr lang="en-GB" sz="2400" dirty="0">
              <a:latin typeface="Phetsarath OT" panose="02000500000000000000" pitchFamily="2" charset="0"/>
              <a:cs typeface="Phetsarath OT" panose="02000500000000000000" pitchFamily="2" charset="0"/>
            </a:endParaRPr>
          </a:p>
        </p:txBody>
      </p:sp>
    </p:spTree>
    <p:extLst>
      <p:ext uri="{BB962C8B-B14F-4D97-AF65-F5344CB8AC3E}">
        <p14:creationId xmlns:p14="http://schemas.microsoft.com/office/powerpoint/2010/main" val="2033833033"/>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ounded Rectangle 1"/>
          <p:cNvSpPr/>
          <p:nvPr/>
        </p:nvSpPr>
        <p:spPr>
          <a:xfrm>
            <a:off x="271463" y="2114553"/>
            <a:ext cx="8943975" cy="514347"/>
          </a:xfrm>
          <a:prstGeom prst="roundRect">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GB"/>
          </a:p>
        </p:txBody>
      </p:sp>
      <p:sp>
        <p:nvSpPr>
          <p:cNvPr id="14338" name="Title 1"/>
          <p:cNvSpPr>
            <a:spLocks noGrp="1" noChangeArrowheads="1"/>
          </p:cNvSpPr>
          <p:nvPr>
            <p:ph type="ctrTitle"/>
          </p:nvPr>
        </p:nvSpPr>
        <p:spPr>
          <a:xfrm>
            <a:off x="271463" y="142867"/>
            <a:ext cx="11658600" cy="852487"/>
          </a:xfrm>
        </p:spPr>
        <p:txBody>
          <a:bodyPr>
            <a:noAutofit/>
          </a:bodyPr>
          <a:lstStyle/>
          <a:p>
            <a:r>
              <a:rPr lang="lo-LA" altLang="en-US" sz="2800" dirty="0">
                <a:latin typeface="Phetsarath OT" panose="02000500000000000000" pitchFamily="2" charset="0"/>
                <a:cs typeface="Phetsarath OT" panose="02000500000000000000" pitchFamily="2" charset="0"/>
              </a:rPr>
              <a:t>ບັນຫາບູລິມະສິດທີ່ຈະໄດ້ສະເໜີ ແລະ ປຶກສາຫາລື</a:t>
            </a:r>
            <a:endParaRPr lang="en-GB" altLang="en-US" sz="2800" dirty="0">
              <a:latin typeface="Phetsarath OT" panose="02000500000000000000" pitchFamily="2" charset="0"/>
              <a:cs typeface="Phetsarath OT" panose="02000500000000000000" pitchFamily="2" charset="0"/>
            </a:endParaRP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7</a:t>
            </a:fld>
            <a:endParaRPr lang="en-US" altLang="en-US" sz="1600" b="1" dirty="0">
              <a:solidFill>
                <a:srgbClr val="898989"/>
              </a:solidFill>
            </a:endParaRPr>
          </a:p>
        </p:txBody>
      </p:sp>
      <p:cxnSp>
        <p:nvCxnSpPr>
          <p:cNvPr id="3" name="Straight Connector 2"/>
          <p:cNvCxnSpPr/>
          <p:nvPr/>
        </p:nvCxnSpPr>
        <p:spPr>
          <a:xfrm>
            <a:off x="271463" y="995354"/>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271463" y="2114553"/>
            <a:ext cx="11615742" cy="1846659"/>
          </a:xfrm>
          <a:prstGeom prst="rect">
            <a:avLst/>
          </a:prstGeom>
          <a:noFill/>
        </p:spPr>
        <p:txBody>
          <a:bodyPr wrap="square" rtlCol="0">
            <a:spAutoFit/>
          </a:bodyPr>
          <a:lstStyle/>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ບັນຫາການເຂົ້າຫາຂໍ້ມູນຂ່າວສານສິນເຊື່ອ</a:t>
            </a:r>
            <a:endParaRPr lang="en-GB" sz="24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endParaRPr lang="en-GB" sz="24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ຂັ້ນຕອນ ແລະ ລະບຽບການຈົດທະບຽນສັນຍາກູ້ຢືມ ແລະ ຫຼັກຊັບຄໍ້າປະກັນ</a:t>
            </a:r>
            <a:endParaRPr lang="en-GB" sz="24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endParaRPr lang="en-GB" sz="2400"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endParaRPr lang="en-GB" dirty="0">
              <a:latin typeface="Saysettha MX" panose="020B0504020207020204" pitchFamily="34" charset="-34"/>
              <a:cs typeface="Saysettha MX" panose="020B0504020207020204" pitchFamily="34" charset="-34"/>
            </a:endParaRPr>
          </a:p>
        </p:txBody>
      </p:sp>
    </p:spTree>
    <p:extLst>
      <p:ext uri="{BB962C8B-B14F-4D97-AF65-F5344CB8AC3E}">
        <p14:creationId xmlns:p14="http://schemas.microsoft.com/office/powerpoint/2010/main" val="301834235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ctrTitle"/>
          </p:nvPr>
        </p:nvSpPr>
        <p:spPr>
          <a:xfrm>
            <a:off x="271463" y="142867"/>
            <a:ext cx="11658600" cy="1102837"/>
          </a:xfrm>
        </p:spPr>
        <p:txBody>
          <a:bodyPr>
            <a:noAutofit/>
          </a:bodyPr>
          <a:lstStyle/>
          <a:p>
            <a:r>
              <a:rPr lang="lo-LA" altLang="en-US" sz="2800" dirty="0">
                <a:latin typeface="Phetsarath OT" panose="02000500000000000000" pitchFamily="2" charset="0"/>
                <a:cs typeface="Phetsarath OT" panose="02000500000000000000" pitchFamily="2" charset="0"/>
              </a:rPr>
              <a:t>ຂໍ້ມູນຂ່າວສານສິນເຊື່ອແມ່ນມີຄວາມສໍາຄັນຕໍ່ລະບົບສິນເຊື່ອ ແລະ ຖານຂໍ້ມູນແມ່ນໄດ້ສ້າງຂຶ້ນ ແລະ ຈັດຕັ້ງປະຕີິບັດແຕ່ປີ 2012 ໃນປະເທດລາວ</a:t>
            </a:r>
            <a:endParaRPr lang="en-GB" altLang="en-US" sz="2800" dirty="0">
              <a:latin typeface="Phetsarath OT" panose="02000500000000000000" pitchFamily="2" charset="0"/>
              <a:cs typeface="Phetsarath OT" panose="02000500000000000000" pitchFamily="2" charset="0"/>
            </a:endParaRP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8</a:t>
            </a:fld>
            <a:endParaRPr lang="en-US" altLang="en-US" sz="1600" b="1" dirty="0">
              <a:solidFill>
                <a:srgbClr val="898989"/>
              </a:solidFill>
            </a:endParaRPr>
          </a:p>
        </p:txBody>
      </p:sp>
      <p:cxnSp>
        <p:nvCxnSpPr>
          <p:cNvPr id="3" name="Straight Connector 2"/>
          <p:cNvCxnSpPr/>
          <p:nvPr/>
        </p:nvCxnSpPr>
        <p:spPr>
          <a:xfrm>
            <a:off x="266700" y="1260397"/>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115538" y="1451725"/>
            <a:ext cx="11615742" cy="6032421"/>
          </a:xfrm>
          <a:prstGeom prst="rect">
            <a:avLst/>
          </a:prstGeom>
          <a:noFill/>
        </p:spPr>
        <p:txBody>
          <a:bodyPr wrap="square" rtlCol="0">
            <a:spAutoFit/>
          </a:bodyPr>
          <a:lstStyle/>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ລະບົບຂໍ້ມູນສິນເຊື່ອບໍ່ວ່າຂອງລັດ ແລະ ຂອງເອກະຊົນລ້ວນແຕ່ສ້າງຂຶ້ນມາເພື່ອປັບປຸງການກະຈາຍຂໍ້ມູນສິນເຊື່ຶອຂອງບຸກຄົນ ແລະ ນິຕິບຸກຄົນໃຫ້ທົ່ວເຖິງ </a:t>
            </a:r>
          </a:p>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ຂໍ້ມູນສິນເຊື່ອ ສາມາດຊ່ວຍໃຫ້ຜູ້ປ່ອຍກູ້ ຂະຫຍາຍສິນເຊື່ອໃນອັດຕາດອກເບ້ຍທີ່ເໝາະສົມໄດ້</a:t>
            </a:r>
            <a:endParaRPr lang="en-GB" sz="24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ລະບົບຂໍ້ມູນສິນເຊື່ອໄດ້ສ້າງຂື້ນໃນປີ 2012</a:t>
            </a:r>
            <a:r>
              <a:rPr lang="en-US" sz="2400" dirty="0">
                <a:latin typeface="Phetsarath OT" panose="02000500000000000000" pitchFamily="2" charset="0"/>
                <a:cs typeface="Phetsarath OT" panose="02000500000000000000" pitchFamily="2" charset="0"/>
              </a:rPr>
              <a:t> </a:t>
            </a:r>
            <a:r>
              <a:rPr lang="lo-LA" sz="2400" dirty="0">
                <a:latin typeface="Phetsarath OT" panose="02000500000000000000" pitchFamily="2" charset="0"/>
                <a:cs typeface="Phetsarath OT" panose="02000500000000000000" pitchFamily="2" charset="0"/>
              </a:rPr>
              <a:t>ພາຍໃຕ້ການຄຸ້ມຄອງຂອງ ທຫລ ແລະບັນດາສະຖາບັນການເງິນຕ່າງໆ ຕ້ອງໄດ້ເຂົ້າເປັນສະມາຊິກເພື່ອໃຫ້ຂໍ້ມູນມີຄວາມໜ້າເຊື່ອຖືໄດ້ </a:t>
            </a:r>
            <a:endParaRPr lang="en-GB" sz="24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ລະບົບຂໍ້ມູນສິນເຊື່ອ ແມ່ນໄດ້ຮັບຄະແນນຂ້ອນຂ້າງດີໃນການຈັດອັນດັບການດໍາເນີນທຸລະກິດຂອງທະນາຄານໂລກໃນປີຜ່ານມາ:</a:t>
            </a:r>
            <a:endParaRPr lang="en-GB" sz="2400" dirty="0">
              <a:latin typeface="Phetsarath OT" panose="02000500000000000000" pitchFamily="2" charset="0"/>
              <a:cs typeface="Phetsarath OT" panose="02000500000000000000" pitchFamily="2" charset="0"/>
            </a:endParaRPr>
          </a:p>
          <a:p>
            <a:pPr marL="1200150" lvl="2" indent="-285750">
              <a:buFont typeface="Arial" panose="020B0604020202020204" pitchFamily="34" charset="0"/>
              <a:buChar char="•"/>
            </a:pPr>
            <a:r>
              <a:rPr lang="lo-LA" sz="2000" dirty="0">
                <a:latin typeface="Phetsarath OT" panose="02000500000000000000" pitchFamily="2" charset="0"/>
                <a:cs typeface="Phetsarath OT" panose="02000500000000000000" pitchFamily="2" charset="0"/>
              </a:rPr>
              <a:t>ຖານຂໍ້ມູນສິນເຊື່ອກວມລວມເອົາຂໍ້ມູນຂອງບໍລິສັດ ແລະບຸກຄົນ</a:t>
            </a:r>
            <a:endParaRPr lang="en-GB" sz="2000" dirty="0">
              <a:latin typeface="Phetsarath OT" panose="02000500000000000000" pitchFamily="2" charset="0"/>
              <a:cs typeface="Phetsarath OT" panose="02000500000000000000" pitchFamily="2" charset="0"/>
            </a:endParaRPr>
          </a:p>
          <a:p>
            <a:pPr marL="1200150" lvl="2" indent="-285750">
              <a:buFont typeface="Arial" panose="020B0604020202020204" pitchFamily="34" charset="0"/>
              <a:buChar char="•"/>
            </a:pPr>
            <a:r>
              <a:rPr lang="lo-LA" sz="2000" dirty="0">
                <a:latin typeface="Phetsarath OT" panose="02000500000000000000" pitchFamily="2" charset="0"/>
                <a:cs typeface="Phetsarath OT" panose="02000500000000000000" pitchFamily="2" charset="0"/>
              </a:rPr>
              <a:t>ມີຂໍ້ມູນດ້ານບວກ ແລະ ດ້ານລົບໃນລະບົບ</a:t>
            </a:r>
            <a:endParaRPr lang="en-GB" sz="2000" dirty="0">
              <a:latin typeface="Phetsarath OT" panose="02000500000000000000" pitchFamily="2" charset="0"/>
              <a:cs typeface="Phetsarath OT" panose="02000500000000000000" pitchFamily="2" charset="0"/>
            </a:endParaRPr>
          </a:p>
          <a:p>
            <a:pPr marL="1200150" lvl="2" indent="-285750">
              <a:buFont typeface="Arial" panose="020B0604020202020204" pitchFamily="34" charset="0"/>
              <a:buChar char="•"/>
            </a:pPr>
            <a:r>
              <a:rPr lang="lo-LA" sz="2000" dirty="0">
                <a:latin typeface="Phetsarath OT" panose="02000500000000000000" pitchFamily="2" charset="0"/>
                <a:cs typeface="Phetsarath OT" panose="02000500000000000000" pitchFamily="2" charset="0"/>
              </a:rPr>
              <a:t>ສາມາດເຂົ້າໄດ້ຜ່ານລະບົບອອນໄລນ</a:t>
            </a:r>
            <a:endParaRPr lang="en-GB" sz="2000" dirty="0">
              <a:latin typeface="Phetsarath OT" panose="02000500000000000000" pitchFamily="2" charset="0"/>
              <a:cs typeface="Phetsarath OT" panose="02000500000000000000" pitchFamily="2" charset="0"/>
            </a:endParaRPr>
          </a:p>
          <a:p>
            <a:pPr marL="1200150" lvl="2" indent="-285750">
              <a:buFont typeface="Arial" panose="020B0604020202020204" pitchFamily="34" charset="0"/>
              <a:buChar char="•"/>
            </a:pPr>
            <a:r>
              <a:rPr lang="lo-LA" sz="2000" dirty="0">
                <a:latin typeface="Phetsarath OT" panose="02000500000000000000" pitchFamily="2" charset="0"/>
                <a:cs typeface="Phetsarath OT" panose="02000500000000000000" pitchFamily="2" charset="0"/>
              </a:rPr>
              <a:t>ມີຂໍ້ມູນສະສົມຫລາຍກ່ວາສອງປີຂຶ້້ນໄປ</a:t>
            </a:r>
            <a:endParaRPr lang="en-GB" sz="20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ເມື່ອທຽບກັບບັນດາປະເທດໃນຂົງເຂດອາຊີຕາເວັນອອກ ແລະ ປາຊີຟິກແລ້ວ ການກະຈາຍຂໍ້ມູນແມ່ນຍັງຕໍ່າເຊີ່ງກວມເອົາພຽງ 14.5 % ຂອງປະຊາກອນ</a:t>
            </a:r>
            <a:endParaRPr lang="en-GB" sz="24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endParaRPr lang="en-GB" sz="2400" dirty="0">
              <a:latin typeface="Saysettha MX" panose="020B0504020207020204" pitchFamily="34" charset="-34"/>
              <a:cs typeface="Saysettha MX" panose="020B0504020207020204" pitchFamily="34" charset="-34"/>
            </a:endParaRPr>
          </a:p>
          <a:p>
            <a:pPr marL="285750" indent="-285750">
              <a:buFont typeface="Arial" panose="020B0604020202020204" pitchFamily="34" charset="0"/>
              <a:buChar char="•"/>
            </a:pPr>
            <a:endParaRPr lang="en-GB" sz="2400" dirty="0">
              <a:latin typeface="Saysettha MX" panose="020B0504020207020204" pitchFamily="34" charset="-34"/>
              <a:cs typeface="Saysettha MX" panose="020B0504020207020204" pitchFamily="34" charset="-34"/>
            </a:endParaRPr>
          </a:p>
          <a:p>
            <a:pPr marL="285750" indent="-285750">
              <a:buFont typeface="Arial" panose="020B0604020202020204" pitchFamily="34" charset="0"/>
              <a:buChar char="•"/>
            </a:pPr>
            <a:endParaRPr lang="en-GB" sz="2400" dirty="0">
              <a:latin typeface="Saysettha MX" panose="020B0504020207020204" pitchFamily="34" charset="-34"/>
              <a:cs typeface="Saysettha MX" panose="020B0504020207020204" pitchFamily="34" charset="-34"/>
            </a:endParaRPr>
          </a:p>
          <a:p>
            <a:endParaRPr lang="en-GB" dirty="0">
              <a:latin typeface="Saysettha MX" panose="020B0504020207020204" pitchFamily="34" charset="-34"/>
              <a:cs typeface="Saysettha MX" panose="020B0504020207020204" pitchFamily="34" charset="-34"/>
            </a:endParaRPr>
          </a:p>
        </p:txBody>
      </p:sp>
    </p:spTree>
    <p:extLst>
      <p:ext uri="{BB962C8B-B14F-4D97-AF65-F5344CB8AC3E}">
        <p14:creationId xmlns:p14="http://schemas.microsoft.com/office/powerpoint/2010/main" val="2709590339"/>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8" name="Title 1"/>
          <p:cNvSpPr>
            <a:spLocks noGrp="1" noChangeArrowheads="1"/>
          </p:cNvSpPr>
          <p:nvPr>
            <p:ph type="ctrTitle"/>
          </p:nvPr>
        </p:nvSpPr>
        <p:spPr>
          <a:xfrm>
            <a:off x="271463" y="142867"/>
            <a:ext cx="11658600" cy="852487"/>
          </a:xfrm>
        </p:spPr>
        <p:txBody>
          <a:bodyPr>
            <a:noAutofit/>
          </a:bodyPr>
          <a:lstStyle/>
          <a:p>
            <a:r>
              <a:rPr lang="lo-LA" altLang="en-US" sz="2800" dirty="0">
                <a:latin typeface="Phetsarath OT" panose="02000500000000000000" pitchFamily="2" charset="0"/>
                <a:cs typeface="Phetsarath OT" panose="02000500000000000000" pitchFamily="2" charset="0"/>
              </a:rPr>
              <a:t>ລະບົບຂໍ້ມູນສິນເຊື່ອຂອງລາວແມ່ນໄດ້ຮັບການປັບປຸງການບໍລິການຂຶ້ນເລື້ອຍໆ</a:t>
            </a:r>
            <a:r>
              <a:rPr lang="en-GB" altLang="en-US" sz="2800" dirty="0">
                <a:latin typeface="Phetsarath OT" panose="02000500000000000000" pitchFamily="2" charset="0"/>
                <a:cs typeface="Phetsarath OT" panose="02000500000000000000" pitchFamily="2" charset="0"/>
              </a:rPr>
              <a:t>, </a:t>
            </a:r>
            <a:r>
              <a:rPr lang="lo-LA" altLang="en-US" sz="2800" dirty="0">
                <a:latin typeface="Phetsarath OT" panose="02000500000000000000" pitchFamily="2" charset="0"/>
                <a:cs typeface="Phetsarath OT" panose="02000500000000000000" pitchFamily="2" charset="0"/>
              </a:rPr>
              <a:t>ແຕ່ວ່າຍັງບໍ່ທັນຕອບສະໜອງຄວາມຕ້ອງການເທົ່າທີ່ຄວນ</a:t>
            </a:r>
            <a:endParaRPr lang="en-GB" altLang="en-US" sz="2800" dirty="0">
              <a:latin typeface="Phetsarath OT" panose="02000500000000000000" pitchFamily="2" charset="0"/>
              <a:cs typeface="Phetsarath OT" panose="02000500000000000000" pitchFamily="2" charset="0"/>
            </a:endParaRPr>
          </a:p>
        </p:txBody>
      </p:sp>
      <p:sp>
        <p:nvSpPr>
          <p:cNvPr id="14339" name="Slide Number Placeholder 4"/>
          <p:cNvSpPr>
            <a:spLocks noGrp="1" noChangeArrowheads="1"/>
          </p:cNvSpPr>
          <p:nvPr>
            <p:ph type="sldNum" sz="quarter" idx="16"/>
          </p:nvPr>
        </p:nvSpPr>
        <p:spPr bwMode="auto">
          <a:noFill/>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lvl1pPr>
              <a:lnSpc>
                <a:spcPct val="90000"/>
              </a:lnSpc>
              <a:spcBef>
                <a:spcPts val="1000"/>
              </a:spcBef>
              <a:buFont typeface="Arial" panose="020B0604020202020204" pitchFamily="34" charset="0"/>
              <a:buChar char="•"/>
              <a:defRPr sz="2800">
                <a:solidFill>
                  <a:schemeClr val="tx1"/>
                </a:solidFill>
                <a:latin typeface="Calibri" panose="020F0502020204030204" pitchFamily="34" charset="0"/>
              </a:defRPr>
            </a:lvl1pPr>
            <a:lvl2pPr marL="742950" indent="-285750">
              <a:lnSpc>
                <a:spcPct val="90000"/>
              </a:lnSpc>
              <a:spcBef>
                <a:spcPts val="500"/>
              </a:spcBef>
              <a:buFont typeface="Arial" panose="020B0604020202020204" pitchFamily="34" charset="0"/>
              <a:buChar char="•"/>
              <a:defRPr sz="2400">
                <a:solidFill>
                  <a:schemeClr val="tx1"/>
                </a:solidFill>
                <a:latin typeface="Calibri" panose="020F0502020204030204" pitchFamily="34" charset="0"/>
              </a:defRPr>
            </a:lvl2pPr>
            <a:lvl3pPr marL="1143000" indent="-228600">
              <a:lnSpc>
                <a:spcPct val="90000"/>
              </a:lnSpc>
              <a:spcBef>
                <a:spcPts val="500"/>
              </a:spcBef>
              <a:buFont typeface="Arial" panose="020B0604020202020204" pitchFamily="34" charset="0"/>
              <a:buChar char="•"/>
              <a:defRPr sz="2000">
                <a:solidFill>
                  <a:schemeClr val="tx1"/>
                </a:solidFill>
                <a:latin typeface="Calibri" panose="020F0502020204030204" pitchFamily="34" charset="0"/>
              </a:defRPr>
            </a:lvl3pPr>
            <a:lvl4pPr marL="16002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4pPr>
            <a:lvl5pPr marL="2057400" indent="-228600">
              <a:lnSpc>
                <a:spcPct val="90000"/>
              </a:lnSpc>
              <a:spcBef>
                <a:spcPts val="500"/>
              </a:spcBef>
              <a:buFont typeface="Arial" panose="020B0604020202020204" pitchFamily="34" charset="0"/>
              <a:buChar char="•"/>
              <a:defRPr>
                <a:solidFill>
                  <a:schemeClr val="tx1"/>
                </a:solidFill>
                <a:latin typeface="Calibri" panose="020F0502020204030204" pitchFamily="34" charset="0"/>
              </a:defRPr>
            </a:lvl5pPr>
            <a:lvl6pPr marL="25146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6pPr>
            <a:lvl7pPr marL="29718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7pPr>
            <a:lvl8pPr marL="34290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8pPr>
            <a:lvl9pPr marL="3886200" indent="-228600" eaLnBrk="0" fontAlgn="base" hangingPunct="0">
              <a:lnSpc>
                <a:spcPct val="90000"/>
              </a:lnSpc>
              <a:spcBef>
                <a:spcPts val="500"/>
              </a:spcBef>
              <a:spcAft>
                <a:spcPct val="0"/>
              </a:spcAft>
              <a:buFont typeface="Arial" panose="020B0604020202020204" pitchFamily="34" charset="0"/>
              <a:buChar char="•"/>
              <a:defRPr>
                <a:solidFill>
                  <a:schemeClr val="tx1"/>
                </a:solidFill>
                <a:latin typeface="Calibri" panose="020F0502020204030204" pitchFamily="34" charset="0"/>
              </a:defRPr>
            </a:lvl9pPr>
          </a:lstStyle>
          <a:p>
            <a:pPr>
              <a:lnSpc>
                <a:spcPct val="100000"/>
              </a:lnSpc>
              <a:spcBef>
                <a:spcPct val="0"/>
              </a:spcBef>
              <a:buFontTx/>
              <a:buNone/>
            </a:pPr>
            <a:fld id="{0F956F8F-A71B-465E-8CE0-4D272A9AF098}" type="slidenum">
              <a:rPr lang="en-US" altLang="en-US" sz="1600" b="1" smtClean="0">
                <a:solidFill>
                  <a:srgbClr val="898989"/>
                </a:solidFill>
              </a:rPr>
              <a:pPr>
                <a:lnSpc>
                  <a:spcPct val="100000"/>
                </a:lnSpc>
                <a:spcBef>
                  <a:spcPct val="0"/>
                </a:spcBef>
                <a:buFontTx/>
                <a:buNone/>
              </a:pPr>
              <a:t>9</a:t>
            </a:fld>
            <a:endParaRPr lang="en-US" altLang="en-US" sz="1600" b="1" dirty="0">
              <a:solidFill>
                <a:srgbClr val="898989"/>
              </a:solidFill>
            </a:endParaRPr>
          </a:p>
        </p:txBody>
      </p:sp>
      <p:cxnSp>
        <p:nvCxnSpPr>
          <p:cNvPr id="3" name="Straight Connector 2"/>
          <p:cNvCxnSpPr/>
          <p:nvPr/>
        </p:nvCxnSpPr>
        <p:spPr>
          <a:xfrm>
            <a:off x="271463" y="995354"/>
            <a:ext cx="11658600" cy="0"/>
          </a:xfrm>
          <a:prstGeom prst="line">
            <a:avLst/>
          </a:prstGeom>
          <a:ln w="28575"/>
        </p:spPr>
        <p:style>
          <a:lnRef idx="1">
            <a:schemeClr val="accent2"/>
          </a:lnRef>
          <a:fillRef idx="0">
            <a:schemeClr val="accent2"/>
          </a:fillRef>
          <a:effectRef idx="0">
            <a:schemeClr val="accent2"/>
          </a:effectRef>
          <a:fontRef idx="minor">
            <a:schemeClr val="tx1"/>
          </a:fontRef>
        </p:style>
      </p:cxnSp>
      <p:sp>
        <p:nvSpPr>
          <p:cNvPr id="5" name="TextBox 4"/>
          <p:cNvSpPr txBox="1"/>
          <p:nvPr/>
        </p:nvSpPr>
        <p:spPr>
          <a:xfrm>
            <a:off x="314321" y="1014403"/>
            <a:ext cx="11615742" cy="5570756"/>
          </a:xfrm>
          <a:prstGeom prst="rect">
            <a:avLst/>
          </a:prstGeom>
          <a:noFill/>
        </p:spPr>
        <p:txBody>
          <a:bodyPr wrap="square" rtlCol="0">
            <a:spAutoFit/>
          </a:bodyPr>
          <a:lstStyle/>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ອີງໃສ່ຜົນການສຶກສາຜ່ານມາຊີ້ໃຫ້ເຫັນວ່າຂໍ້ມູນສິນເຊື່ອຂອງພາກເອກະຊົນ ແມ່ນມີຜົນກະທົບຫລາຍກ່ວາຂໍ້ມູນສິນເຊື່ອຂອງພາກລັດ ໃນການປັບປຸງສະພາບແວດລ້ອມການປ່ອຍສິນເຊື່ອ ໂດຍສະເພາະແມ່ນການປ່ອຍກູ້ທຸລະກິດຂະໜາດນ້ອຍ</a:t>
            </a:r>
            <a:r>
              <a:rPr lang="en-GB" sz="2400" dirty="0">
                <a:latin typeface="Phetsarath OT" panose="02000500000000000000" pitchFamily="2" charset="0"/>
                <a:cs typeface="Phetsarath OT" panose="02000500000000000000" pitchFamily="2" charset="0"/>
              </a:rPr>
              <a:t>*</a:t>
            </a:r>
          </a:p>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ຖານຂໍ້ມູນສິນເຊື່ອ ສາມາດເຮັດໃຫ້ຫລຸດຜ່ອນຕົ້ນທຶນ ແລະ ເພີ່ມກໍາໄລໃຫ້ກັບຜູ້ປ່ອຍກູ້</a:t>
            </a:r>
            <a:endParaRPr lang="en-GB" sz="24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ຖານຂໍ້ມູນສິນເຊື່ອຈະຊ່ວຍເພີ່ມການບໍລິການທີ່ສາມາດເພີ່ມມູນຄ່າໄດ້ເຊັ່ນ: </a:t>
            </a:r>
            <a:endParaRPr lang="en-GB" sz="2400"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r>
              <a:rPr lang="lo-LA" sz="2000" dirty="0">
                <a:latin typeface="Phetsarath OT" panose="02000500000000000000" pitchFamily="2" charset="0"/>
                <a:cs typeface="Phetsarath OT" panose="02000500000000000000" pitchFamily="2" charset="0"/>
              </a:rPr>
              <a:t>ການໃຫ້ຄະແນນສິນເຊື່ອ</a:t>
            </a:r>
            <a:endParaRPr lang="en-GB" sz="2000"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r>
              <a:rPr lang="lo-LA" sz="2000" dirty="0">
                <a:latin typeface="Phetsarath OT" panose="02000500000000000000" pitchFamily="2" charset="0"/>
                <a:cs typeface="Phetsarath OT" panose="02000500000000000000" pitchFamily="2" charset="0"/>
              </a:rPr>
              <a:t>ການບໍລິການລາຍງານຂໍ້ມູນແບບສັງລວມ</a:t>
            </a:r>
            <a:endParaRPr lang="en-GB" sz="2000"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r>
              <a:rPr lang="lo-LA" sz="2000" dirty="0">
                <a:latin typeface="Phetsarath OT" panose="02000500000000000000" pitchFamily="2" charset="0"/>
                <a:cs typeface="Phetsarath OT" panose="02000500000000000000" pitchFamily="2" charset="0"/>
              </a:rPr>
              <a:t>ການບໍລິການຂໍ້ມູນຂ່າວສານແບບເປີດກ້ວາງ ລວມເອົາຂໍ້ມູນຈາກບໍລິສັດຂາຍຍອ່ຍ, ບໍລິສັດສາທາລະນຸປະໂພກ ແລະ ຂໍ້ມູນທີ່ສໍາຄັນອື່ນຈາກໂທລະສັບ ແລະ ສື່ສັງຄົມອອນໄລນ</a:t>
            </a:r>
            <a:endParaRPr lang="en-GB" sz="20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ໃນຫລາຍປີຜ່ານມາ ສູນຂໍ້ມູນສິນເຊື່ອໄດ້ຂະຫຍາຍການເປັນສະມາຊິກໂດຍການປຸກລະດົມໃຫ້ບັນດາບໍລິສັດເຊົ່າສິນເຊື່ອ ແລະ ສະຖາບັນການເງິນຈຸລະພາກເຂົ້າມາເປັນສະມາຊິກ ແລະ ສະເໜີໃຫ້ມີການເກັບຄ່າບໍລິການໃຫ້ເໝາະສົມ</a:t>
            </a:r>
            <a:endParaRPr lang="en-GB" sz="2400" dirty="0">
              <a:latin typeface="Phetsarath OT" panose="02000500000000000000" pitchFamily="2" charset="0"/>
              <a:cs typeface="Phetsarath OT" panose="02000500000000000000" pitchFamily="2" charset="0"/>
            </a:endParaRPr>
          </a:p>
          <a:p>
            <a:pPr marL="285750" indent="-285750">
              <a:buFont typeface="Arial" panose="020B0604020202020204" pitchFamily="34" charset="0"/>
              <a:buChar char="•"/>
            </a:pPr>
            <a:r>
              <a:rPr lang="lo-LA" sz="2400" dirty="0">
                <a:latin typeface="Phetsarath OT" panose="02000500000000000000" pitchFamily="2" charset="0"/>
                <a:cs typeface="Phetsarath OT" panose="02000500000000000000" pitchFamily="2" charset="0"/>
              </a:rPr>
              <a:t>ແຜນການປັບປຸງລະບົບຂໍ້ມູນສິນເຊື່ອໃນຕໍ່ໜ້າ:</a:t>
            </a:r>
            <a:endParaRPr lang="en-GB" sz="2400"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r>
              <a:rPr lang="lo-LA" sz="2000" dirty="0">
                <a:latin typeface="Phetsarath OT" panose="02000500000000000000" pitchFamily="2" charset="0"/>
                <a:cs typeface="Phetsarath OT" panose="02000500000000000000" pitchFamily="2" charset="0"/>
              </a:rPr>
              <a:t>ຈະລວມເອົາຂໍ້ມູນຈາກບໍລິສັດໄຟຟ້າ ນໍ້າປະປາ ແລະ ເຊື່ອມຕໍ່ກັບຖານຂໍ້ມູນຂອງລັດຖະບານ</a:t>
            </a:r>
            <a:endParaRPr lang="en-GB" sz="2000"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r>
              <a:rPr lang="lo-LA" sz="2000" dirty="0">
                <a:latin typeface="Phetsarath OT" panose="02000500000000000000" pitchFamily="2" charset="0"/>
                <a:cs typeface="Phetsarath OT" panose="02000500000000000000" pitchFamily="2" charset="0"/>
              </a:rPr>
              <a:t>ສູນຂໍ້ມູນຂ່າວສານສິນເຊື່ອຈະແຍກເປັນອົງກອນອິດສະຫລະພາຍໃນ 6 ເດືອນຕໍ່ໜ້າ</a:t>
            </a:r>
            <a:endParaRPr lang="en-GB" sz="2000" dirty="0">
              <a:latin typeface="Phetsarath OT" panose="02000500000000000000" pitchFamily="2" charset="0"/>
              <a:cs typeface="Phetsarath OT" panose="02000500000000000000" pitchFamily="2" charset="0"/>
            </a:endParaRPr>
          </a:p>
          <a:p>
            <a:pPr marL="742950" lvl="1" indent="-285750">
              <a:buFont typeface="Arial" panose="020B0604020202020204" pitchFamily="34" charset="0"/>
              <a:buChar char="•"/>
            </a:pPr>
            <a:r>
              <a:rPr lang="lo-LA" sz="2000" dirty="0">
                <a:latin typeface="Phetsarath OT" panose="02000500000000000000" pitchFamily="2" charset="0"/>
                <a:cs typeface="Phetsarath OT" panose="02000500000000000000" pitchFamily="2" charset="0"/>
              </a:rPr>
              <a:t>ກົມຂໍ້ມູນຂ່າວສານຂອງ ທຫລ ໄດ້ມີແຜນໃນການຄັດເລືອກບໍລິສັດເພື່ອມາພັດທະນາລະບົບຂໍ້ມູນສິນເຊື່ອໃໝ່ແລ້ວ</a:t>
            </a:r>
            <a:endParaRPr lang="en-GB" sz="1600" dirty="0">
              <a:latin typeface="Phetsarath OT" panose="02000500000000000000" pitchFamily="2" charset="0"/>
              <a:cs typeface="Phetsarath OT" panose="02000500000000000000" pitchFamily="2" charset="0"/>
            </a:endParaRPr>
          </a:p>
        </p:txBody>
      </p:sp>
      <p:sp>
        <p:nvSpPr>
          <p:cNvPr id="2" name="TextBox 1"/>
          <p:cNvSpPr txBox="1"/>
          <p:nvPr/>
        </p:nvSpPr>
        <p:spPr>
          <a:xfrm>
            <a:off x="414331" y="6414580"/>
            <a:ext cx="10258425" cy="276999"/>
          </a:xfrm>
          <a:prstGeom prst="rect">
            <a:avLst/>
          </a:prstGeom>
          <a:noFill/>
        </p:spPr>
        <p:txBody>
          <a:bodyPr wrap="square" rtlCol="0">
            <a:spAutoFit/>
          </a:bodyPr>
          <a:lstStyle/>
          <a:p>
            <a:r>
              <a:rPr lang="en-GB" sz="1200" dirty="0"/>
              <a:t>* = IFC presentation on global credit reporting program (2015). Credit Reporting and Financing Constraints.  World Bank Policy Research Working Paper (2003)</a:t>
            </a:r>
          </a:p>
        </p:txBody>
      </p:sp>
    </p:spTree>
    <p:extLst>
      <p:ext uri="{BB962C8B-B14F-4D97-AF65-F5344CB8AC3E}">
        <p14:creationId xmlns:p14="http://schemas.microsoft.com/office/powerpoint/2010/main" val="415503412"/>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1817</TotalTime>
  <Words>3571</Words>
  <Application>Microsoft Office PowerPoint</Application>
  <PresentationFormat>Widescreen</PresentationFormat>
  <Paragraphs>262</Paragraphs>
  <Slides>20</Slides>
  <Notes>19</Notes>
  <HiddenSlides>0</HiddenSlides>
  <MMClips>0</MMClips>
  <ScaleCrop>false</ScaleCrop>
  <HeadingPairs>
    <vt:vector size="6" baseType="variant">
      <vt:variant>
        <vt:lpstr>Fonts Used</vt:lpstr>
      </vt:variant>
      <vt:variant>
        <vt:i4>7</vt:i4>
      </vt:variant>
      <vt:variant>
        <vt:lpstr>Theme</vt:lpstr>
      </vt:variant>
      <vt:variant>
        <vt:i4>1</vt:i4>
      </vt:variant>
      <vt:variant>
        <vt:lpstr>Slide Titles</vt:lpstr>
      </vt:variant>
      <vt:variant>
        <vt:i4>20</vt:i4>
      </vt:variant>
    </vt:vector>
  </HeadingPairs>
  <TitlesOfParts>
    <vt:vector size="28" baseType="lpstr">
      <vt:lpstr>Arial</vt:lpstr>
      <vt:lpstr>Calibri</vt:lpstr>
      <vt:lpstr>Calibri Light</vt:lpstr>
      <vt:lpstr>Century Gothic</vt:lpstr>
      <vt:lpstr>Phetsarath OT</vt:lpstr>
      <vt:lpstr>Saysettha MX</vt:lpstr>
      <vt:lpstr>Symbol</vt:lpstr>
      <vt:lpstr>Office Theme</vt:lpstr>
      <vt:lpstr>     ກອງປະຊຸມທຸລະກິດລາວ   ກອງປະຊຸມກຸ່ມໜ່ວຍງານປຶກສາຫາລືຂະແໜງການເງິນ-ທະນາຄານ  Financial Sector Working Group Workshop meeting Sectoral issues for the 2019 Lao Business Forum</vt:lpstr>
      <vt:lpstr>ຈຸດປະສົງ ແລະ ວາລະກອງປະຊຸມ</vt:lpstr>
      <vt:lpstr>ກ່ຽວກັບກອງປະຊຸມທຸລະກິດ (Lao Business Forum)</vt:lpstr>
      <vt:lpstr>ບັນຫາທີໄດ້ສະເໜີໃນກອງປະຊຸມປຶກສາຫາລືຂະແໜງການເງິນ-ທະນາຄານ (1)</vt:lpstr>
      <vt:lpstr>PowerPoint Presentation</vt:lpstr>
      <vt:lpstr>ບັນຫາທີໄດ້ສະເໜີໃນກອງປະຊຸມຂະແໜງການເງິນ-ທະນາຄານ (2)</vt:lpstr>
      <vt:lpstr>ບັນຫາບູລິມະສິດທີ່ຈະໄດ້ສະເໜີ ແລະ ປຶກສາຫາລື</vt:lpstr>
      <vt:lpstr>ຂໍ້ມູນຂ່າວສານສິນເຊື່ອແມ່ນມີຄວາມສໍາຄັນຕໍ່ລະບົບສິນເຊື່ອ ແລະ ຖານຂໍ້ມູນແມ່ນໄດ້ສ້າງຂຶ້ນ ແລະ ຈັດຕັ້ງປະຕີິບັດແຕ່ປີ 2012 ໃນປະເທດລາວ</vt:lpstr>
      <vt:lpstr>ລະບົບຂໍ້ມູນສິນເຊື່ອຂອງລາວແມ່ນໄດ້ຮັບການປັບປຸງການບໍລິການຂຶ້ນເລື້ອຍໆ, ແຕ່ວ່າຍັງບໍ່ທັນຕອບສະໜອງຄວາມຕ້ອງການເທົ່າທີ່ຄວນ</vt:lpstr>
      <vt:lpstr>ບັນຫາຂໍ້ມູນສິນເຊື່ອແມ່ນບັນຫາທີ່ໄດ້ເຄີຍຖືກສະເໜີໃຫ້ມີການປັບປຸງ ແລ້ວໃນກອງປະຊຸມທຸລະກິດລາວຄັ້ງທີ 10</vt:lpstr>
      <vt:lpstr>ການໃຫ້ບໍລິການຂໍ້ມູນສິນເຊື່ອຂອງສູນ ແມ່ນຍັງບໍ່ທັນຕອບສະໜອງກັບຄວາມຕ້ອງການຂອງຂະ ແໜງການໄດ້ເທົ່າທີ່ຄວນ</vt:lpstr>
      <vt:lpstr>ແລກປ່ຽນຄໍາເຫັນ ແລະ ປຶກສາຫາລື: ຂໍ້ສະເໜີວິທີແກ້ໄຂຕໍ່ພາກລັດທີ່ກ່ຽວຂ້ອງ</vt:lpstr>
      <vt:lpstr>ບັນຫາບູລິມະສິດທີ່ຈະໄດ້ສະເໜີ ແລະ ປຶກສາຫາລື</vt:lpstr>
      <vt:lpstr>ການປ່ອຍກູ້ສ່ວນຫຼາຍແມ່ນໃຊ້ຫຼັກຊັບຄໍ້າປະກັນ ແລະ ຕ້ອງປະຕິບັດຕາມກົດລະບຽບທີ່ທາງ ທະນາຄານກາງ (ທຫລ) ໄດ້ວາງອອກ</vt:lpstr>
      <vt:lpstr>ຂັ້ນຕອນການຈົດທະບຽນສັນຍາກູ້ຢືມ ແລະ ຫຼັກຊັບຄໍ້າປະກັນ ແມ່ນມີຄວາມຫຍຸ້ງຍາກ ແລະ ຍັງມີຄ່າໃຊ້ຈ່າຍສູງ</vt:lpstr>
      <vt:lpstr>ຂັ້ນຕອນຕ່າງໆທີ່ຕິດພັນກັບກົດລະບຽບການປ່ອຍກູ້ແມ່ນມີຂໍ້ຫຍຸ້ງຍາກຫຼາຍເຮັດໃຫ້ມີຂໍ້ຈໍາກັດຕໍ່ການເຂົ້າຫາແຫຼ່ງທຶນ </vt:lpstr>
      <vt:lpstr>ແລກປ່ຽນຄໍາເຫັນ ແລະ ປຶກສາຫາລື: ຂໍ້ສະເໜີວິທີແກ້ໄຂຕໍ່ກັບພາກລັດທີ່ກ່ຽວຂ້ອງ</vt:lpstr>
      <vt:lpstr>ແຜນຂໍ້ສະເໜີຕໍ່ພາກລັດທີ່ກ່ຽວຂ້ອງ</vt:lpstr>
      <vt:lpstr>ສະຫລຸບກອງປະຊຸມ ແລະ ບາດກ້າວຕໍ່ໄປ</vt:lpstr>
      <vt:lpstr>Thank You</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ກອງປະຊຸມທຸລະກິດລາວ  Lao Business Forum Financial Sector Working Group   Workshop meeting Sectoral issues for the 2019 Lao Business Forum</dc:title>
  <dc:creator>NIU04</dc:creator>
  <cp:lastModifiedBy>DELL</cp:lastModifiedBy>
  <cp:revision>84</cp:revision>
  <cp:lastPrinted>2019-05-14T09:10:05Z</cp:lastPrinted>
  <dcterms:created xsi:type="dcterms:W3CDTF">2019-05-13T03:34:54Z</dcterms:created>
  <dcterms:modified xsi:type="dcterms:W3CDTF">2019-05-16T01:41:42Z</dcterms:modified>
</cp:coreProperties>
</file>