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1817" r:id="rId3"/>
    <p:sldId id="1838" r:id="rId4"/>
    <p:sldId id="1837" r:id="rId5"/>
    <p:sldId id="1818" r:id="rId6"/>
    <p:sldId id="1819" r:id="rId7"/>
    <p:sldId id="1821" r:id="rId8"/>
    <p:sldId id="1822" r:id="rId9"/>
    <p:sldId id="1823" r:id="rId10"/>
    <p:sldId id="1824" r:id="rId11"/>
    <p:sldId id="1825" r:id="rId12"/>
    <p:sldId id="1277" r:id="rId13"/>
    <p:sldId id="1827" r:id="rId14"/>
    <p:sldId id="1842" r:id="rId15"/>
    <p:sldId id="1843" r:id="rId16"/>
    <p:sldId id="1841" r:id="rId17"/>
    <p:sldId id="1844" r:id="rId18"/>
    <p:sldId id="1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Kremer" initials="AK" lastIdx="9" clrIdx="0">
    <p:extLst>
      <p:ext uri="{19B8F6BF-5375-455C-9EA6-DF929625EA0E}">
        <p15:presenceInfo xmlns:p15="http://schemas.microsoft.com/office/powerpoint/2012/main" userId="S::akremer@worldbank.org::c2748006-bf45-4970-89ca-b697083a6aa2" providerId="AD"/>
      </p:ext>
    </p:extLst>
  </p:cmAuthor>
  <p:cmAuthor id="2" name="kp" initials="KP" lastIdx="2" clrIdx="1">
    <p:extLst>
      <p:ext uri="{19B8F6BF-5375-455C-9EA6-DF929625EA0E}">
        <p15:presenceInfo xmlns:p15="http://schemas.microsoft.com/office/powerpoint/2012/main" userId="kp" providerId="None"/>
      </p:ext>
    </p:extLst>
  </p:cmAuthor>
  <p:cmAuthor id="3" name="Chanin Manopiniwes" initials="CM" lastIdx="2" clrIdx="2">
    <p:extLst>
      <p:ext uri="{19B8F6BF-5375-455C-9EA6-DF929625EA0E}">
        <p15:presenceInfo xmlns:p15="http://schemas.microsoft.com/office/powerpoint/2012/main" userId="S::chanin@worldbank.org::52d3d7e5-6904-4819-8a2d-9ea77495ea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C3D"/>
    <a:srgbClr val="008080"/>
    <a:srgbClr val="009999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0" autoAdjust="0"/>
    <p:restoredTop sz="90706" autoAdjust="0"/>
  </p:normalViewPr>
  <p:slideViewPr>
    <p:cSldViewPr>
      <p:cViewPr varScale="1">
        <p:scale>
          <a:sx n="42" d="100"/>
          <a:sy n="42" d="100"/>
        </p:scale>
        <p:origin x="1690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87C2-3F87-4443-BB91-67AEEE6FA826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E7729-822F-44DD-B528-ADEA6BA86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3901A-8401-4083-B8E8-C05989AC7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0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1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FF618-DB46-4C7A-A010-ACA4E8A8E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9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68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00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8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39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3901A-8401-4083-B8E8-C05989AC70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6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DE05C-4F26-4F69-800E-D049E3FE1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6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4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1" i="0" u="none" strike="noStrike" baseline="0" dirty="0">
              <a:latin typeface="SourceSans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4101F-53F0-4265-95E0-98EDDE66DE6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0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E507-0D12-40F7-BBC7-97330F55332C}" type="datetime1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665-F0E7-4157-BCB0-FD4E71297A3D}" type="datetime1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3B28-AEB0-4DDA-8B4D-C569471AD27E}" type="datetime1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0F08-47A5-4992-9E10-395E6B15C655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66BE-45E7-4347-8BFD-978E18D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0F08-47A5-4992-9E10-395E6B15C655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15D-D5FF-4869-89DE-6BCB0D07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7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0F08-47A5-4992-9E10-395E6B15C655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15D-D5FF-4869-89DE-6BCB0D07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8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0F08-47A5-4992-9E10-395E6B15C655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15D-D5FF-4869-89DE-6BCB0D07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0F08-47A5-4992-9E10-395E6B15C655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15D-D5FF-4869-89DE-6BCB0D07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2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91C3D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0F08-47A5-4992-9E10-395E6B15C655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C515D-D5FF-4869-89DE-6BCB0D07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6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/>
        </p:nvSpPr>
        <p:spPr>
          <a:xfrm>
            <a:off x="0" y="6771286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/>
        </p:nvSpPr>
        <p:spPr>
          <a:xfrm>
            <a:off x="0" y="0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/>
        </p:nvSpPr>
        <p:spPr>
          <a:xfrm rot="5400000">
            <a:off x="-3396481" y="3396482"/>
            <a:ext cx="68580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/>
        </p:nvSpPr>
        <p:spPr>
          <a:xfrm rot="5400000">
            <a:off x="5682482" y="3396483"/>
            <a:ext cx="6858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7" y="86714"/>
            <a:ext cx="4506964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619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1" y="86714"/>
            <a:ext cx="4506965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2363" spc="-8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4152672"/>
            <a:ext cx="4506965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1181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01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D41C01D-497C-4C48-BD7F-B96A3111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1545896-2534-4CE3-A192-C7C2EB05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7054-79F0-496B-BD3D-9B89461506FB}" type="datetime1">
              <a:rPr lang="en-US" smtClean="0"/>
              <a:t>27/03/2023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129108F-3E55-4205-97AA-D3D41CE3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EFE43EA-81E8-454D-886F-30D0D8C8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2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921A-8FD0-410D-9AEE-EBC4FEE9AF9A}" type="datetime1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9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DBBB-7EE9-4AC5-A2DF-9E4396207845}" type="datetime1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4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CB7D-5F84-420E-9D81-12BD009D49A1}" type="datetime1">
              <a:rPr lang="en-US" smtClean="0"/>
              <a:t>27/03/2023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0A02-9608-462B-8C0F-D1ACDA1AC53B}" type="datetime1">
              <a:rPr lang="en-US" smtClean="0"/>
              <a:t>27/03/2023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7A0B-E3AF-4EE5-B1FE-DA11F7132FC2}" type="datetime1">
              <a:rPr lang="en-US" smtClean="0"/>
              <a:t>27/03/2023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AEFB-B450-4249-9B64-26B44E9B4A8A}" type="datetime1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4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DC3C-2ECE-4551-BFA1-8452260F6998}" type="datetime1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2E00-A880-4099-A4FC-4DA611F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BC2D4-7C4D-45C2-BF12-3EB725ECBC80}" type="datetime1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280D2E00-A880-4099-A4FC-4DA611FF1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1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0F08-47A5-4992-9E10-395E6B15C655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515D-D5FF-4869-89DE-6BCB0D072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rld.bg/tmsw50JmKGa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857250"/>
            <a:ext cx="5391038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77FD042-0683-2B65-E81F-8D7E798C5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39" y="6285361"/>
            <a:ext cx="2164461" cy="4994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EF8CC7-26A9-8120-6DBA-55543B1C78D9}"/>
              </a:ext>
            </a:extLst>
          </p:cNvPr>
          <p:cNvSpPr/>
          <p:nvPr/>
        </p:nvSpPr>
        <p:spPr>
          <a:xfrm>
            <a:off x="4267200" y="0"/>
            <a:ext cx="1371600" cy="6858000"/>
          </a:xfrm>
          <a:prstGeom prst="rect">
            <a:avLst/>
          </a:prstGeom>
          <a:solidFill>
            <a:srgbClr val="091C3D"/>
          </a:solidFill>
          <a:ln>
            <a:solidFill>
              <a:srgbClr val="091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BCB1A5-DED5-8159-9E84-2452B8C16D2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17408"/>
          <a:stretch/>
        </p:blipFill>
        <p:spPr>
          <a:xfrm>
            <a:off x="-533400" y="0"/>
            <a:ext cx="5715000" cy="685800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3375E-A42A-4BAE-9537-B3B481510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2743200"/>
            <a:ext cx="3998906" cy="912185"/>
          </a:xfrm>
        </p:spPr>
        <p:txBody>
          <a:bodyPr anchor="b">
            <a:noAutofit/>
          </a:bodyPr>
          <a:lstStyle/>
          <a:p>
            <a:pPr algn="l"/>
            <a:r>
              <a:rPr lang="en-US" sz="3600" b="1" dirty="0">
                <a:solidFill>
                  <a:srgbClr val="2994CA"/>
                </a:solidFill>
              </a:rPr>
              <a:t>What is key </a:t>
            </a:r>
            <a:br>
              <a:rPr lang="en-US" sz="3600" b="1" dirty="0">
                <a:solidFill>
                  <a:srgbClr val="2994CA"/>
                </a:solidFill>
              </a:rPr>
            </a:br>
            <a:r>
              <a:rPr lang="en-US" sz="3600" b="1" dirty="0">
                <a:solidFill>
                  <a:srgbClr val="2994CA"/>
                </a:solidFill>
              </a:rPr>
              <a:t>to Lao PDR’s Economic Takeoff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9ABD9-F6EE-E149-AA86-CAC05ABC1BDA}"/>
              </a:ext>
            </a:extLst>
          </p:cNvPr>
          <p:cNvSpPr txBox="1"/>
          <p:nvPr/>
        </p:nvSpPr>
        <p:spPr>
          <a:xfrm>
            <a:off x="2286000" y="4419600"/>
            <a:ext cx="67953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March 27</a:t>
            </a:r>
            <a:r>
              <a:rPr kumimoji="0" lang="en-US" sz="31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th</a:t>
            </a:r>
            <a:r>
              <a:rPr lang="en-US" sz="3100" b="1" dirty="0">
                <a:latin typeface="+mj-lt"/>
                <a:ea typeface="Calibri" panose="020F0502020204030204" pitchFamily="34" charset="0"/>
              </a:rPr>
              <a:t>,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2023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14</a:t>
            </a:r>
            <a:r>
              <a:rPr kumimoji="0" lang="en-US" sz="31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th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Lao PDR Business Forum </a:t>
            </a:r>
          </a:p>
        </p:txBody>
      </p:sp>
    </p:spTree>
    <p:extLst>
      <p:ext uri="{BB962C8B-B14F-4D97-AF65-F5344CB8AC3E}">
        <p14:creationId xmlns:p14="http://schemas.microsoft.com/office/powerpoint/2010/main" val="59964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to improve manufacturing competitiveness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0BBBC8-DB3F-456C-B7BA-26862C1991AB}"/>
              </a:ext>
            </a:extLst>
          </p:cNvPr>
          <p:cNvSpPr txBox="1"/>
          <p:nvPr/>
        </p:nvSpPr>
        <p:spPr>
          <a:xfrm>
            <a:off x="378899" y="1386574"/>
            <a:ext cx="8198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baseline="0" dirty="0">
                <a:solidFill>
                  <a:schemeClr val="tx2"/>
                </a:solidFill>
                <a:latin typeface="SourceSansPro-Bold"/>
              </a:rPr>
              <a:t>Export-oriented manufacturing FDI linked to local economic development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99F23-1BC0-44CC-AA73-1E0850408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31" y="1786684"/>
            <a:ext cx="8198937" cy="49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4983C7-355E-4C01-B269-B24A879650CD}"/>
              </a:ext>
            </a:extLst>
          </p:cNvPr>
          <p:cNvSpPr txBox="1">
            <a:spLocks/>
          </p:cNvSpPr>
          <p:nvPr/>
        </p:nvSpPr>
        <p:spPr bwMode="auto">
          <a:xfrm>
            <a:off x="4572001" y="857250"/>
            <a:ext cx="4571999" cy="3116337"/>
          </a:xfrm>
          <a:prstGeom prst="rect">
            <a:avLst/>
          </a:prstGeom>
          <a:solidFill>
            <a:srgbClr val="091C3D"/>
          </a:solidFill>
          <a:ln w="9525">
            <a:noFill/>
            <a:miter lim="800000"/>
            <a:headEnd/>
            <a:tailEnd/>
          </a:ln>
        </p:spPr>
        <p:txBody>
          <a:bodyPr vert="horz" wrap="square" lIns="137160" tIns="137160" rIns="137160" bIns="137160" numCol="1" anchor="t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150" cap="all" spc="-113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defTabSz="68580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defRPr/>
            </a:pPr>
            <a:br>
              <a:rPr lang="en-US" sz="2100" kern="0" spc="-85" dirty="0">
                <a:solidFill>
                  <a:prstClr val="white"/>
                </a:solidFill>
                <a:latin typeface="Calibri Light" panose="020F0302020204030204"/>
              </a:rPr>
            </a:br>
            <a:endParaRPr lang="en-US" sz="2100" kern="0" spc="-85" dirty="0">
              <a:solidFill>
                <a:prstClr val="white"/>
              </a:solidFill>
              <a:latin typeface="Calibri Light" panose="020F0302020204030204"/>
            </a:endParaRPr>
          </a:p>
          <a:p>
            <a:br>
              <a:rPr lang="en-US" sz="2400" kern="0" spc="-85" dirty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400" dirty="0">
                <a:ea typeface="+mj-ea"/>
                <a:cs typeface="+mj-cs"/>
              </a:rPr>
              <a:t>Policies priorities to support Lao PDR’s economic takeoff</a:t>
            </a:r>
            <a:endParaRPr lang="en-US" sz="2400" spc="0" dirty="0">
              <a:solidFill>
                <a:prstClr val="white"/>
              </a:solidFill>
              <a:latin typeface="Calibri Light" panose="020F0302020204030204"/>
              <a:cs typeface="+mj-cs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EFFCDD-512F-4904-9CB8-539C94365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chemeClr val="bg1"/>
          </a:solid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0F25A6-D052-4FC3-A653-9910CE7B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8" y="1507331"/>
            <a:ext cx="4086225" cy="3614738"/>
          </a:xfrm>
          <a:prstGeom prst="rect">
            <a:avLst/>
          </a:prstGeom>
        </p:spPr>
      </p:pic>
      <p:sp>
        <p:nvSpPr>
          <p:cNvPr id="7" name="Subtitle 151">
            <a:extLst>
              <a:ext uri="{FF2B5EF4-FFF2-40B4-BE49-F238E27FC236}">
                <a16:creationId xmlns:a16="http://schemas.microsoft.com/office/drawing/2014/main" id="{BADFDE36-76E4-4919-816D-D79D90A73C89}"/>
              </a:ext>
            </a:extLst>
          </p:cNvPr>
          <p:cNvSpPr txBox="1">
            <a:spLocks/>
          </p:cNvSpPr>
          <p:nvPr/>
        </p:nvSpPr>
        <p:spPr>
          <a:xfrm>
            <a:off x="4646928" y="3971754"/>
            <a:ext cx="4506965" cy="202899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216000" tIns="108000" rIns="324000" bIns="3429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4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4582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 and connect exports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8E56794-7663-4B3A-A54D-1A944EE96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48077"/>
              </p:ext>
            </p:extLst>
          </p:nvPr>
        </p:nvGraphicFramePr>
        <p:xfrm>
          <a:off x="304800" y="1778001"/>
          <a:ext cx="8610600" cy="341724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02364">
                  <a:extLst>
                    <a:ext uri="{9D8B030D-6E8A-4147-A177-3AD203B41FA5}">
                      <a16:colId xmlns:a16="http://schemas.microsoft.com/office/drawing/2014/main" val="1322225790"/>
                    </a:ext>
                  </a:extLst>
                </a:gridCol>
                <a:gridCol w="8208236">
                  <a:extLst>
                    <a:ext uri="{9D8B030D-6E8A-4147-A177-3AD203B41FA5}">
                      <a16:colId xmlns:a16="http://schemas.microsoft.com/office/drawing/2014/main" val="2297849358"/>
                    </a:ext>
                  </a:extLst>
                </a:gridCol>
              </a:tblGrid>
              <a:tr h="507999">
                <a:tc gridSpan="2"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trade barriers and invest in infrastructure to increase the scale of exports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12652"/>
                  </a:ext>
                </a:extLst>
              </a:tr>
              <a:tr h="53525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 to simplify the tariff structure.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94297"/>
                  </a:ext>
                </a:extLst>
              </a:tr>
              <a:tr h="53525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fully paperless trade systems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067796"/>
                  </a:ext>
                </a:extLst>
              </a:tr>
              <a:tr h="53525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 border management by targeting border controls on high-risk trade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00956"/>
                  </a:ext>
                </a:extLst>
              </a:tr>
              <a:tr h="53525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Streamline non-tariff measures to support exports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797995"/>
                  </a:ext>
                </a:extLst>
              </a:tr>
              <a:tr h="76824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domestic and regional connectivity to augment market size and to facilitate labor mobility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42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79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4582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into labor-Intensive exports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8E56794-7663-4B3A-A54D-1A944EE96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63117"/>
              </p:ext>
            </p:extLst>
          </p:nvPr>
        </p:nvGraphicFramePr>
        <p:xfrm>
          <a:off x="304800" y="1625598"/>
          <a:ext cx="8610600" cy="371645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02364">
                  <a:extLst>
                    <a:ext uri="{9D8B030D-6E8A-4147-A177-3AD203B41FA5}">
                      <a16:colId xmlns:a16="http://schemas.microsoft.com/office/drawing/2014/main" val="1322225790"/>
                    </a:ext>
                  </a:extLst>
                </a:gridCol>
                <a:gridCol w="8208236">
                  <a:extLst>
                    <a:ext uri="{9D8B030D-6E8A-4147-A177-3AD203B41FA5}">
                      <a16:colId xmlns:a16="http://schemas.microsoft.com/office/drawing/2014/main" val="2297849358"/>
                    </a:ext>
                  </a:extLst>
                </a:gridCol>
              </a:tblGrid>
              <a:tr h="1041402">
                <a:tc gridSpan="2"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policy-induced distortions that limit the efficient allocation of labor, capital, and land to enable more productive firms both domestic and foreign to grow and create formal jobs.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58471"/>
                  </a:ext>
                </a:extLst>
              </a:tr>
              <a:tr h="5522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business registration processes and the operating licensing regime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094775"/>
                  </a:ext>
                </a:extLst>
              </a:tr>
              <a:tr h="5522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Simplify and reduce entry conditions to attract foreign investment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95792"/>
                  </a:ext>
                </a:extLst>
              </a:tr>
              <a:tr h="5522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the Law on Investment Promotion to curb tax incentives and exemptions.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1255"/>
                  </a:ext>
                </a:extLst>
              </a:tr>
              <a:tr h="93056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 links between SEZs and the domestic economy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164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1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4582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skills of the labor force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8E56794-7663-4B3A-A54D-1A944EE96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45961"/>
              </p:ext>
            </p:extLst>
          </p:nvPr>
        </p:nvGraphicFramePr>
        <p:xfrm>
          <a:off x="304800" y="1397000"/>
          <a:ext cx="8610600" cy="325275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02364">
                  <a:extLst>
                    <a:ext uri="{9D8B030D-6E8A-4147-A177-3AD203B41FA5}">
                      <a16:colId xmlns:a16="http://schemas.microsoft.com/office/drawing/2014/main" val="1322225790"/>
                    </a:ext>
                  </a:extLst>
                </a:gridCol>
                <a:gridCol w="8208236">
                  <a:extLst>
                    <a:ext uri="{9D8B030D-6E8A-4147-A177-3AD203B41FA5}">
                      <a16:colId xmlns:a16="http://schemas.microsoft.com/office/drawing/2014/main" val="2297849358"/>
                    </a:ext>
                  </a:extLst>
                </a:gridCol>
              </a:tblGrid>
              <a:tr h="1041400">
                <a:tc gridSpan="2"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 in skills and ensure a well-functioning labor market to prepare the workforce to handle the complexities of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globalized production systems and in turn contribute to more inclusive growth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649208"/>
                  </a:ext>
                </a:extLst>
              </a:tr>
              <a:tr h="7371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 in human capital to stimulate economic diversification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75466"/>
                  </a:ext>
                </a:extLst>
              </a:tr>
              <a:tr h="7371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Promoting skill retraining and geographically targeted-employment incentives.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70517"/>
                  </a:ext>
                </a:extLst>
              </a:tr>
              <a:tr h="7371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labor laws and their enforcement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92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65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or break opportunity for Lao PDR business forum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72CFA73-87B9-9B7E-EF47-FD5703C3A722}"/>
              </a:ext>
            </a:extLst>
          </p:cNvPr>
          <p:cNvSpPr txBox="1"/>
          <p:nvPr/>
        </p:nvSpPr>
        <p:spPr>
          <a:xfrm>
            <a:off x="76200" y="1524000"/>
            <a:ext cx="8501636" cy="3654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3716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375" lvl="2" indent="-457200">
              <a:spcAft>
                <a:spcPts val="3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LBF excellent visibility  with LNCCI strong leadership to link LBF and business environment reforms</a:t>
            </a:r>
          </a:p>
          <a:p>
            <a:pPr marL="968375" lvl="2" indent="-457200">
              <a:spcAft>
                <a:spcPts val="300"/>
              </a:spcAft>
              <a:buFont typeface="+mj-lt"/>
              <a:buAutoNum type="arabicPeriod"/>
              <a:tabLst>
                <a:tab pos="914400" algn="l"/>
              </a:tabLst>
            </a:pPr>
            <a:endParaRPr lang="en-US" sz="195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375" lvl="2" indent="-457200">
              <a:spcAft>
                <a:spcPts val="3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some way to go to ensure sustainability</a:t>
            </a:r>
          </a:p>
          <a:p>
            <a:pPr marL="1425575" lvl="3" indent="-4572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LNCCI needs to show sustained progress under LBF 13</a:t>
            </a:r>
            <a:r>
              <a:rPr lang="en-US" sz="195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 of Nov 2022 - 2 of the 49 issues raised were resolved) </a:t>
            </a:r>
          </a:p>
          <a:p>
            <a:pPr marL="1425575" lvl="3" indent="-4572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 Competitiveness and Trade Project ends Dec 2024</a:t>
            </a:r>
          </a:p>
          <a:p>
            <a:pPr marL="1425575" lvl="3" indent="-4572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95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375" lvl="3">
              <a:spcAft>
                <a:spcPts val="300"/>
              </a:spcAft>
              <a:tabLst>
                <a:tab pos="914400" algn="l"/>
              </a:tabLst>
            </a:pPr>
            <a:r>
              <a:rPr lang="en-US" sz="18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=&gt; 2 years left to make itself indispensable to the private sector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71600" algn="l"/>
              </a:tabLst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3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or break opportunity for Lao PDR business forum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72CFA73-87B9-9B7E-EF47-FD5703C3A722}"/>
              </a:ext>
            </a:extLst>
          </p:cNvPr>
          <p:cNvSpPr txBox="1"/>
          <p:nvPr/>
        </p:nvSpPr>
        <p:spPr>
          <a:xfrm>
            <a:off x="76200" y="1524000"/>
            <a:ext cx="8501636" cy="434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5575" lvl="3" indent="-4572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195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375" lvl="2" indent="-457200">
              <a:spcAft>
                <a:spcPts val="3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 the issues resolution rate: </a:t>
            </a:r>
          </a:p>
          <a:p>
            <a:pPr marL="1425575" lvl="3" indent="-45720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results framework style matrix to government including:</a:t>
            </a:r>
          </a:p>
          <a:p>
            <a:pPr marL="2397125" lvl="5" indent="-514350" algn="just">
              <a:spcAft>
                <a:spcPts val="300"/>
              </a:spcAft>
              <a:buFont typeface="+mj-lt"/>
              <a:buAutoNum type="romanLcPeriod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responsible agency or ministry</a:t>
            </a:r>
          </a:p>
          <a:p>
            <a:pPr marL="2397125" lvl="5" indent="-514350" algn="just">
              <a:spcAft>
                <a:spcPts val="300"/>
              </a:spcAft>
              <a:buFont typeface="+mj-lt"/>
              <a:buAutoNum type="romanLcPeriod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3 issues that need resolution under this agency</a:t>
            </a:r>
          </a:p>
          <a:p>
            <a:pPr marL="2397125" lvl="5" indent="-514350" algn="just">
              <a:spcAft>
                <a:spcPts val="300"/>
              </a:spcAft>
              <a:buFont typeface="+mj-lt"/>
              <a:buAutoNum type="romanLcPeriod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of the benefits for the government and the nation of resolving the issue</a:t>
            </a:r>
          </a:p>
          <a:p>
            <a:pPr marL="2397125" lvl="5" indent="-514350" algn="just">
              <a:spcAft>
                <a:spcPts val="300"/>
              </a:spcAft>
              <a:buFont typeface="+mj-lt"/>
              <a:buAutoNum type="romanLcPeriod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of resolution specified </a:t>
            </a:r>
          </a:p>
          <a:p>
            <a:pPr marL="2397125" lvl="5" indent="-514350" algn="just">
              <a:spcAft>
                <a:spcPts val="300"/>
              </a:spcAft>
              <a:buFont typeface="+mj-lt"/>
              <a:buAutoNum type="romanLcPeriod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for resolution</a:t>
            </a:r>
          </a:p>
          <a:p>
            <a:pPr marL="1425575" lvl="3" indent="-45720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agency or ministry to report back to the PMO on progress [cc. LBF Secretariat], within 3 months after LBF14</a:t>
            </a:r>
          </a:p>
          <a:p>
            <a:pPr marL="1425575" lvl="3" indent="-457200" algn="just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9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for a 90% resolution rate within 12 months?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371600" algn="l"/>
              </a:tabLst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1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C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375E-A42A-4BAE-9537-B3B481510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5215"/>
            <a:ext cx="4800599" cy="912185"/>
          </a:xfrm>
        </p:spPr>
        <p:txBody>
          <a:bodyPr anchor="b">
            <a:noAutofit/>
          </a:bodyPr>
          <a:lstStyle/>
          <a:p>
            <a:pPr algn="l"/>
            <a:r>
              <a:rPr lang="en-US" sz="2200" b="1" dirty="0">
                <a:solidFill>
                  <a:schemeClr val="bg1"/>
                </a:solidFill>
                <a:latin typeface="+mn-lt"/>
              </a:rPr>
              <a:t>Country Economic Memorandum (2022)</a:t>
            </a:r>
            <a:br>
              <a:rPr lang="en-US" sz="2200" b="1" dirty="0">
                <a:solidFill>
                  <a:schemeClr val="bg1"/>
                </a:solidFill>
                <a:latin typeface="+mn-lt"/>
              </a:rPr>
            </a:br>
            <a:r>
              <a:rPr lang="en-US" sz="2200" b="1" dirty="0">
                <a:solidFill>
                  <a:schemeClr val="bg1"/>
                </a:solidFill>
                <a:latin typeface="+mn-lt"/>
              </a:rPr>
              <a:t>“Linking Laos Unlocking Policies”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6360B-D0A1-4BA3-8194-866B480D378C}"/>
              </a:ext>
            </a:extLst>
          </p:cNvPr>
          <p:cNvSpPr txBox="1"/>
          <p:nvPr/>
        </p:nvSpPr>
        <p:spPr>
          <a:xfrm>
            <a:off x="133350" y="2043633"/>
            <a:ext cx="4541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200" dirty="0">
                <a:solidFill>
                  <a:srgbClr val="2F6B9A"/>
                </a:solidFill>
                <a:latin typeface="Source Sans Pro" panose="020B0503030403020204" pitchFamily="34" charset="0"/>
                <a:hlinkClick r:id="rId3"/>
              </a:rPr>
              <a:t>http://wrld.bg/tmsw50JmKGa</a:t>
            </a:r>
            <a:endParaRPr lang="en-US" sz="22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3AF57DE-849A-4ED1-8583-3E4CC5D06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43" y="6407180"/>
            <a:ext cx="1623346" cy="374619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D67CDDC8-E356-4CEF-ADE3-73C3DC0FE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74" y="1088414"/>
            <a:ext cx="2065484" cy="2065484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6F0B610-AF41-71C0-0892-A63DAC66C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5190" r="5903" b="6965"/>
          <a:stretch/>
        </p:blipFill>
        <p:spPr>
          <a:xfrm>
            <a:off x="7085774" y="4038600"/>
            <a:ext cx="2065484" cy="21018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5915D0-D30B-3F77-1E77-4D4649BBC033}"/>
              </a:ext>
            </a:extLst>
          </p:cNvPr>
          <p:cNvSpPr txBox="1">
            <a:spLocks/>
          </p:cNvSpPr>
          <p:nvPr/>
        </p:nvSpPr>
        <p:spPr>
          <a:xfrm>
            <a:off x="133350" y="4574215"/>
            <a:ext cx="4914900" cy="91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solidFill>
                  <a:schemeClr val="bg1"/>
                </a:solidFill>
                <a:latin typeface="+mn-lt"/>
              </a:rPr>
              <a:t>Lao PDR Economic Monitor (Oct 2022)</a:t>
            </a:r>
            <a:br>
              <a:rPr lang="en-US" sz="2200" b="1" dirty="0">
                <a:solidFill>
                  <a:schemeClr val="bg1"/>
                </a:solidFill>
                <a:latin typeface="+mn-lt"/>
              </a:rPr>
            </a:br>
            <a:r>
              <a:rPr lang="en-US" sz="2200" b="1" dirty="0">
                <a:solidFill>
                  <a:schemeClr val="bg1"/>
                </a:solidFill>
                <a:latin typeface="+mn-lt"/>
              </a:rPr>
              <a:t>Tackling Macroeconomic Vulnerabilities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2F545C-E17B-4814-9DE4-59E311976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050" y="4038600"/>
            <a:ext cx="2309399" cy="2743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29FA4-5129-63DA-02E3-B94E6258D1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778" b="4444"/>
          <a:stretch/>
        </p:blipFill>
        <p:spPr>
          <a:xfrm>
            <a:off x="4595766" y="1088414"/>
            <a:ext cx="2298528" cy="28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0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context for this talk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8B86E99-0670-073F-FD1A-D72EE4AF7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30" y="2514441"/>
            <a:ext cx="4229339" cy="2819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363DA-85DE-5D77-3C0D-2C6DC7ECD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623" y="2438400"/>
            <a:ext cx="4438889" cy="2959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9C564-BB26-2CC8-5B25-CB28C9BA275D}"/>
              </a:ext>
            </a:extLst>
          </p:cNvPr>
          <p:cNvSpPr txBox="1"/>
          <p:nvPr/>
        </p:nvSpPr>
        <p:spPr>
          <a:xfrm>
            <a:off x="156862" y="1871374"/>
            <a:ext cx="559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ea typeface="DengXian" panose="02010600030101010101" pitchFamily="2" charset="-122"/>
              </a:rPr>
              <a:t>GDP growth decelerated before Covid-19</a:t>
            </a:r>
          </a:p>
          <a:p>
            <a:r>
              <a:rPr lang="en-GB" sz="1600" b="1" dirty="0">
                <a:latin typeface="Calibri" panose="020F0502020204030204" pitchFamily="34" charset="0"/>
                <a:ea typeface="DengXian" panose="02010600030101010101" pitchFamily="2" charset="-122"/>
              </a:rPr>
              <a:t> reflecting an unsustainable economic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80B83-E79D-6484-C62A-123601291371}"/>
              </a:ext>
            </a:extLst>
          </p:cNvPr>
          <p:cNvSpPr txBox="1"/>
          <p:nvPr/>
        </p:nvSpPr>
        <p:spPr>
          <a:xfrm>
            <a:off x="4585654" y="182102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DengXian" panose="02010600030101010101" pitchFamily="2" charset="-122"/>
              </a:rPr>
              <a:t>The macroeconomic environment has deteriorated considerably in 2022</a:t>
            </a:r>
            <a:endParaRPr lang="en-GB" sz="16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528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671D27E-0EFE-4089-9A03-F781E5476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1" r="13497" b="1"/>
          <a:stretch/>
        </p:blipFill>
        <p:spPr>
          <a:xfrm>
            <a:off x="-3859" y="0"/>
            <a:ext cx="913628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BA1673-A772-14CF-9CEF-FA460649C700}"/>
              </a:ext>
            </a:extLst>
          </p:cNvPr>
          <p:cNvSpPr/>
          <p:nvPr/>
        </p:nvSpPr>
        <p:spPr>
          <a:xfrm>
            <a:off x="6858000" y="1219200"/>
            <a:ext cx="2057400" cy="533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resources drove fast growth 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FB1C207-BF27-4627-AFAC-B628B28A4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18" r="444"/>
          <a:stretch/>
        </p:blipFill>
        <p:spPr>
          <a:xfrm>
            <a:off x="537499" y="2362200"/>
            <a:ext cx="3196301" cy="3657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D149D0-BB79-4B4E-9D76-D3FD6FD4F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33" r="537" b="11878"/>
          <a:stretch/>
        </p:blipFill>
        <p:spPr>
          <a:xfrm>
            <a:off x="3932382" y="2507238"/>
            <a:ext cx="4754418" cy="27130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8719BF-1BB9-49D5-AAA2-BFBBF150EB95}"/>
              </a:ext>
            </a:extLst>
          </p:cNvPr>
          <p:cNvSpPr txBox="1"/>
          <p:nvPr/>
        </p:nvSpPr>
        <p:spPr>
          <a:xfrm>
            <a:off x="466436" y="619673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Source</a:t>
            </a: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: World Bank Country Economic Memorandum (2022)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01FA1D-F2E7-49BD-B51F-D1FB739F4E2F}"/>
              </a:ext>
            </a:extLst>
          </p:cNvPr>
          <p:cNvSpPr txBox="1"/>
          <p:nvPr/>
        </p:nvSpPr>
        <p:spPr>
          <a:xfrm>
            <a:off x="427182" y="1841210"/>
            <a:ext cx="350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GDP growth and sectoral contribution to growth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0B771-229F-4F22-81F5-FF76781F3C15}"/>
              </a:ext>
            </a:extLst>
          </p:cNvPr>
          <p:cNvSpPr txBox="1"/>
          <p:nvPr/>
        </p:nvSpPr>
        <p:spPr>
          <a:xfrm>
            <a:off x="3932382" y="1854491"/>
            <a:ext cx="5108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Resource sector contributions to GDP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(2012 constant prices)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672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but this growth was not job-creating nor inclusive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849F45-3685-4860-A250-0D2BF636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4843548" cy="2895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60EDDF-05C8-4ABD-84E2-1C827B4F3CCC}"/>
              </a:ext>
            </a:extLst>
          </p:cNvPr>
          <p:cNvSpPr txBox="1"/>
          <p:nvPr/>
        </p:nvSpPr>
        <p:spPr>
          <a:xfrm>
            <a:off x="457200" y="1692276"/>
            <a:ext cx="46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effectLst/>
                <a:latin typeface="Calibri" panose="020F0502020204030204" pitchFamily="34" charset="0"/>
              </a:rPr>
              <a:t>All sectors, except the public and a few manufacturing and services subsectors, experienced a net decline in employment, 2012-18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B5DD0-B03B-4452-B3E3-8DC3BB14E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2553003"/>
            <a:ext cx="3352800" cy="32154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C9291E-99B1-4B1D-8D6E-657CB5D46AC4}"/>
              </a:ext>
            </a:extLst>
          </p:cNvPr>
          <p:cNvSpPr txBox="1"/>
          <p:nvPr/>
        </p:nvSpPr>
        <p:spPr>
          <a:xfrm>
            <a:off x="5284102" y="1692276"/>
            <a:ext cx="360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Consumption growth has been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shewed towards rich households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517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0805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private sector is small and lacks large, internationally oriented firms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7E3EA8D-413F-4696-A67E-2A26324B4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259357"/>
            <a:ext cx="5105400" cy="2955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E92CE-1B20-45DD-ABA4-1992169C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144424"/>
            <a:ext cx="6543675" cy="271357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7E11986-2791-45E6-B6C4-9FFC48E4FF7C}"/>
              </a:ext>
            </a:extLst>
          </p:cNvPr>
          <p:cNvSpPr/>
          <p:nvPr/>
        </p:nvSpPr>
        <p:spPr>
          <a:xfrm>
            <a:off x="2535382" y="2892265"/>
            <a:ext cx="685800" cy="1073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5B8415-B32D-4319-9BDE-5450E2D2A25E}"/>
              </a:ext>
            </a:extLst>
          </p:cNvPr>
          <p:cNvSpPr/>
          <p:nvPr/>
        </p:nvSpPr>
        <p:spPr>
          <a:xfrm>
            <a:off x="4207327" y="5562600"/>
            <a:ext cx="364672" cy="644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262246-C172-45C5-A0BD-C587F0CEA99B}"/>
              </a:ext>
            </a:extLst>
          </p:cNvPr>
          <p:cNvSpPr/>
          <p:nvPr/>
        </p:nvSpPr>
        <p:spPr>
          <a:xfrm>
            <a:off x="7696200" y="5562600"/>
            <a:ext cx="364672" cy="644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634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shifted largely towards low-skilled and self-employed workers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02E0CA-7C61-4C81-86AE-AC5214F95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2" y="2939742"/>
            <a:ext cx="3886200" cy="2895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FB313F-47D2-44D5-988B-FF23D732F882}"/>
              </a:ext>
            </a:extLst>
          </p:cNvPr>
          <p:cNvSpPr txBox="1"/>
          <p:nvPr/>
        </p:nvSpPr>
        <p:spPr>
          <a:xfrm>
            <a:off x="30018" y="1494695"/>
            <a:ext cx="4084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Change in skills composition of employment and labor force, 2012 - 2018 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60CBCA-F93F-4890-9D0E-DF009862C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421" y="2630768"/>
            <a:ext cx="4880905" cy="349177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20C3BCB-7C3E-4C63-BF8E-2109426FE02E}"/>
              </a:ext>
            </a:extLst>
          </p:cNvPr>
          <p:cNvSpPr/>
          <p:nvPr/>
        </p:nvSpPr>
        <p:spPr>
          <a:xfrm>
            <a:off x="6414245" y="3505530"/>
            <a:ext cx="2272553" cy="2329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BBBC8-DB3F-456C-B7BA-26862C1991AB}"/>
              </a:ext>
            </a:extLst>
          </p:cNvPr>
          <p:cNvSpPr txBox="1"/>
          <p:nvPr/>
        </p:nvSpPr>
        <p:spPr>
          <a:xfrm>
            <a:off x="4198438" y="1509977"/>
            <a:ext cx="457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baseline="0" dirty="0">
                <a:latin typeface="SourceSansPro-Bold"/>
              </a:rPr>
              <a:t>Businesses also replaced wage workers with self-employed workers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EA8E43-86BA-49E0-B38F-9903E70B32A5}"/>
              </a:ext>
            </a:extLst>
          </p:cNvPr>
          <p:cNvSpPr txBox="1"/>
          <p:nvPr/>
        </p:nvSpPr>
        <p:spPr>
          <a:xfrm>
            <a:off x="4198439" y="2254486"/>
            <a:ext cx="457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0" u="none" strike="noStrike" baseline="0" dirty="0">
                <a:latin typeface="SourceSansPro-Bold"/>
              </a:rPr>
              <a:t>Wage and non-wage labor dynamics by sector, 2012-2018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764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to improve manufacturing competitiveness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0BBBC8-DB3F-456C-B7BA-26862C1991AB}"/>
              </a:ext>
            </a:extLst>
          </p:cNvPr>
          <p:cNvSpPr txBox="1"/>
          <p:nvPr/>
        </p:nvSpPr>
        <p:spPr>
          <a:xfrm>
            <a:off x="540837" y="1565227"/>
            <a:ext cx="8198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baseline="0" dirty="0">
                <a:solidFill>
                  <a:schemeClr val="tx2"/>
                </a:solidFill>
                <a:latin typeface="SourceSansPro-Bold"/>
              </a:rPr>
              <a:t>Global value chains thrive on predictable business environment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636B8-660F-494C-8279-0410FE96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191922"/>
            <a:ext cx="8001000" cy="46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2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787"/>
            <a:ext cx="82296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to improve manufacturing competitiveness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9144000" cy="76200"/>
            <a:chOff x="0" y="3810000"/>
            <a:chExt cx="9144000" cy="152400"/>
          </a:xfrm>
        </p:grpSpPr>
        <p:sp>
          <p:nvSpPr>
            <p:cNvPr id="15" name="Rectangle 14"/>
            <p:cNvSpPr/>
            <p:nvPr/>
          </p:nvSpPr>
          <p:spPr>
            <a:xfrm>
              <a:off x="0" y="3810000"/>
              <a:ext cx="4572000" cy="152400"/>
            </a:xfrm>
            <a:prstGeom prst="rect">
              <a:avLst/>
            </a:prstGeom>
            <a:solidFill>
              <a:srgbClr val="F78D28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3810000"/>
              <a:ext cx="4572000" cy="152400"/>
            </a:xfrm>
            <a:prstGeom prst="rect">
              <a:avLst/>
            </a:prstGeom>
            <a:solidFill>
              <a:srgbClr val="00ADE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0BBBC8-DB3F-456C-B7BA-26862C1991AB}"/>
              </a:ext>
            </a:extLst>
          </p:cNvPr>
          <p:cNvSpPr txBox="1"/>
          <p:nvPr/>
        </p:nvSpPr>
        <p:spPr>
          <a:xfrm>
            <a:off x="378899" y="1386574"/>
            <a:ext cx="8198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baseline="0" dirty="0">
                <a:solidFill>
                  <a:schemeClr val="tx2"/>
                </a:solidFill>
                <a:latin typeface="SourceSansPro-Bold"/>
              </a:rPr>
              <a:t>GVCs firms are more productive, capital intensive and employ more workers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16272-C375-4F60-9DA2-1A8FC8B6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9" y="1765282"/>
            <a:ext cx="8522811" cy="49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8140</TotalTime>
  <Words>649</Words>
  <Application>Microsoft Office PowerPoint</Application>
  <PresentationFormat>On-screen Show (4:3)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Source Sans Pro</vt:lpstr>
      <vt:lpstr>SourceSansPro-Bold</vt:lpstr>
      <vt:lpstr>Times New Roman</vt:lpstr>
      <vt:lpstr>Office Theme</vt:lpstr>
      <vt:lpstr>1_Office Theme</vt:lpstr>
      <vt:lpstr>What is key  to Lao PDR’s Economic Takeoff ?</vt:lpstr>
      <vt:lpstr>Some context for this talk</vt:lpstr>
      <vt:lpstr>PowerPoint Presentation</vt:lpstr>
      <vt:lpstr>Natural resources drove fast growth …</vt:lpstr>
      <vt:lpstr>… but this growth was not job-creating nor inclusive</vt:lpstr>
      <vt:lpstr>Formal private sector is small and lacks large, internationally oriented firms</vt:lpstr>
      <vt:lpstr>Employment shifted largely towards low-skilled and self-employed workers</vt:lpstr>
      <vt:lpstr>Scope to improve manufacturing competitiveness </vt:lpstr>
      <vt:lpstr>Scope to improve manufacturing competitiveness </vt:lpstr>
      <vt:lpstr>Scope to improve manufacturing competitiveness </vt:lpstr>
      <vt:lpstr>PowerPoint Presentation</vt:lpstr>
      <vt:lpstr>Boost and connect exports</vt:lpstr>
      <vt:lpstr>Diversify into labor-Intensive exports</vt:lpstr>
      <vt:lpstr>Raise skills of the labor force</vt:lpstr>
      <vt:lpstr>Make or break opportunity for Lao PDR business forum </vt:lpstr>
      <vt:lpstr>Make or break opportunity for Lao PDR business forum </vt:lpstr>
      <vt:lpstr>Country Economic Memorandum (2022) “Linking Laos Unlocking Policies”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Yoojin Lee</dc:creator>
  <cp:lastModifiedBy>Sengxay Phousinghoua</cp:lastModifiedBy>
  <cp:revision>313</cp:revision>
  <dcterms:created xsi:type="dcterms:W3CDTF">2015-01-09T04:06:12Z</dcterms:created>
  <dcterms:modified xsi:type="dcterms:W3CDTF">2023-03-27T01:05:44Z</dcterms:modified>
</cp:coreProperties>
</file>